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77" r:id="rId3"/>
    <p:sldId id="319" r:id="rId4"/>
    <p:sldId id="357" r:id="rId5"/>
    <p:sldId id="362" r:id="rId6"/>
    <p:sldId id="363" r:id="rId7"/>
    <p:sldId id="364" r:id="rId8"/>
    <p:sldId id="365" r:id="rId9"/>
    <p:sldId id="366" r:id="rId10"/>
    <p:sldId id="373" r:id="rId11"/>
    <p:sldId id="374" r:id="rId12"/>
    <p:sldId id="375" r:id="rId13"/>
    <p:sldId id="376" r:id="rId14"/>
    <p:sldId id="378" r:id="rId15"/>
    <p:sldId id="377" r:id="rId16"/>
    <p:sldId id="379" r:id="rId17"/>
    <p:sldId id="380" r:id="rId18"/>
    <p:sldId id="381" r:id="rId19"/>
    <p:sldId id="310" r:id="rId20"/>
    <p:sldId id="382" r:id="rId21"/>
    <p:sldId id="383" r:id="rId22"/>
    <p:sldId id="384" r:id="rId23"/>
    <p:sldId id="385" r:id="rId24"/>
    <p:sldId id="2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14" r:id="rId36"/>
    <p:sldId id="396" r:id="rId37"/>
    <p:sldId id="299" r:id="rId3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3999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2184" userDrawn="1">
          <p15:clr>
            <a:srgbClr val="A4A3A4"/>
          </p15:clr>
        </p15:guide>
        <p15:guide id="5" pos="121" userDrawn="1">
          <p15:clr>
            <a:srgbClr val="A4A3A4"/>
          </p15:clr>
        </p15:guide>
        <p15:guide id="6" pos="2275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FF"/>
    <a:srgbClr val="CBCBCB"/>
    <a:srgbClr val="E7E7E7"/>
    <a:srgbClr val="109664"/>
    <a:srgbClr val="339933"/>
    <a:srgbClr val="33A8DE"/>
    <a:srgbClr val="DDE6EF"/>
    <a:srgbClr val="4F3E8E"/>
    <a:srgbClr val="273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1244" autoAdjust="0"/>
  </p:normalViewPr>
  <p:slideViewPr>
    <p:cSldViewPr snapToGrid="0">
      <p:cViewPr varScale="1">
        <p:scale>
          <a:sx n="93" d="100"/>
          <a:sy n="93" d="100"/>
        </p:scale>
        <p:origin x="114" y="384"/>
      </p:cViewPr>
      <p:guideLst>
        <p:guide orient="horz" pos="2818"/>
        <p:guide pos="3999"/>
        <p:guide orient="horz" pos="1094"/>
        <p:guide pos="2184"/>
        <p:guide pos="121"/>
        <p:guide pos="2275"/>
        <p:guide orient="horz" pos="11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AA01F-DEAC-4F5A-9965-8B2AACCF3B7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80528-9870-4A59-A315-D8663BBD3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16574" y="10235580"/>
            <a:ext cx="2919748" cy="540684"/>
          </a:xfrm>
          <a:prstGeom prst="rect">
            <a:avLst/>
          </a:prstGeom>
        </p:spPr>
        <p:txBody>
          <a:bodyPr/>
          <a:lstStyle/>
          <a:p>
            <a:fld id="{F03FF493-E882-4C42-AB0D-2CEA6162816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7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8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4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13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3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24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62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29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65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76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94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2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9925" cy="10450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4962" y="243192"/>
            <a:ext cx="10515600" cy="678359"/>
          </a:xfrm>
        </p:spPr>
        <p:txBody>
          <a:bodyPr/>
          <a:lstStyle>
            <a:lvl1pPr>
              <a:defRPr lang="ko-KR" altLang="en-US" sz="3300" b="1" kern="1200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367393" y="921551"/>
            <a:ext cx="1257569" cy="368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Conector recto 8"/>
          <p:cNvCxnSpPr/>
          <p:nvPr userDrawn="1"/>
        </p:nvCxnSpPr>
        <p:spPr>
          <a:xfrm>
            <a:off x="229739" y="904284"/>
            <a:ext cx="11724573" cy="0"/>
          </a:xfrm>
          <a:prstGeom prst="line">
            <a:avLst/>
          </a:prstGeom>
          <a:ln w="28575">
            <a:solidFill>
              <a:srgbClr val="283C7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0351153" y="52967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confidential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431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09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21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47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1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9925" cy="10450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367393" y="921551"/>
            <a:ext cx="1257569" cy="368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43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3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3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2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89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9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F78FC-28FF-435E-A9A8-3E0410FAE9FA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5A2D1-20BE-497E-AFE2-6501C391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4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32F41-8B97-4ED4-AB06-4C633E0D9213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68D64-6203-4FDC-AEA9-14C0E897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9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ish.mirero.co.kr/mirero/education/newface-group/newface/juhyung.park/-/issues/33#note_436072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wish.mirero.co.kr/mirero/education/newface-group/newface/juhyung.park/-/issues/30#note_435899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sh.mirero.co.kr/mirero/education/newface-group/newface/juhyung.park/-/issues/34#note_436286" TargetMode="External"/><Relationship Id="rId5" Type="http://schemas.openxmlformats.org/officeDocument/2006/relationships/hyperlink" Target="http://wish.mirero.co.kr/mirero/education/newface-group/newface/juhyung.park/-/issues/33#note_436086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ish.mirero.co.kr/mirero/education/newface-group/newface/juhyung.park/-/issues/33#note_43608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sh.mirero.co.kr/mirero/education/newface-group/newface/juhyung.park/-/issues/33#note_436086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ish.mirero.co.kr/mirero/education/newface-group/newface/juhyung.park/-/issues/33#note_436168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wish.mirero.co.kr/mirero/education/newface-group/newface/juhyung.park/-/issues/33#note_43616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550046" y="2010028"/>
            <a:ext cx="11571616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>
                <a:solidFill>
                  <a:srgbClr val="203574"/>
                </a:solidFill>
              </a:rPr>
              <a:t>Log </a:t>
            </a:r>
            <a:r>
              <a:rPr lang="ko-KR" altLang="en-US" sz="4400" b="1" dirty="0">
                <a:solidFill>
                  <a:srgbClr val="203574"/>
                </a:solidFill>
              </a:rPr>
              <a:t>분석 유틸리티 </a:t>
            </a:r>
            <a:r>
              <a:rPr lang="en-US" altLang="ko-KR" sz="4400" b="1" dirty="0" err="1">
                <a:solidFill>
                  <a:srgbClr val="203574"/>
                </a:solidFill>
              </a:rPr>
              <a:t>TermProject</a:t>
            </a:r>
            <a:r>
              <a:rPr lang="en-US" altLang="ko-KR" sz="4400" b="1" dirty="0">
                <a:solidFill>
                  <a:srgbClr val="203574"/>
                </a:solidFill>
              </a:rPr>
              <a:t> </a:t>
            </a:r>
            <a:r>
              <a:rPr lang="ko-KR" altLang="en-US" sz="4400" b="1" dirty="0">
                <a:solidFill>
                  <a:srgbClr val="203574"/>
                </a:solidFill>
              </a:rPr>
              <a:t>설계</a:t>
            </a:r>
            <a:r>
              <a:rPr lang="en-US" altLang="ko-KR" sz="4400" b="1" dirty="0">
                <a:solidFill>
                  <a:srgbClr val="203574"/>
                </a:solidFill>
              </a:rPr>
              <a:t/>
            </a:r>
            <a:br>
              <a:rPr lang="en-US" altLang="ko-KR" sz="4400" b="1" dirty="0">
                <a:solidFill>
                  <a:srgbClr val="203574"/>
                </a:solidFill>
              </a:rPr>
            </a:br>
            <a:r>
              <a:rPr lang="en-US" altLang="ko-KR" sz="2000" b="1" dirty="0" smtClean="0">
                <a:solidFill>
                  <a:srgbClr val="203574"/>
                </a:solidFill>
              </a:rPr>
              <a:t>ADC</a:t>
            </a:r>
            <a:r>
              <a:rPr lang="ko-KR" altLang="en-US" sz="2000" b="1" dirty="0" smtClean="0">
                <a:solidFill>
                  <a:srgbClr val="203574"/>
                </a:solidFill>
              </a:rPr>
              <a:t>팀 </a:t>
            </a:r>
            <a:r>
              <a:rPr lang="en-US" altLang="ko-KR" sz="2000" b="1" dirty="0" smtClean="0">
                <a:solidFill>
                  <a:srgbClr val="203574"/>
                </a:solidFill>
              </a:rPr>
              <a:t>(Auto </a:t>
            </a:r>
            <a:r>
              <a:rPr lang="en-US" altLang="ko-KR" sz="2000" b="1" dirty="0">
                <a:solidFill>
                  <a:srgbClr val="203574"/>
                </a:solidFill>
              </a:rPr>
              <a:t>Defect Classification</a:t>
            </a:r>
            <a:r>
              <a:rPr lang="en-US" altLang="ko-KR" sz="2000" b="1" dirty="0" smtClean="0">
                <a:solidFill>
                  <a:srgbClr val="203574"/>
                </a:solidFill>
              </a:rPr>
              <a:t>) </a:t>
            </a:r>
            <a:r>
              <a:rPr lang="ko-KR" altLang="en-US" sz="2000" b="1" dirty="0" smtClean="0">
                <a:solidFill>
                  <a:srgbClr val="203574"/>
                </a:solidFill>
              </a:rPr>
              <a:t>박주형</a:t>
            </a:r>
            <a:endParaRPr lang="en-US" altLang="ko-KR" sz="2000" b="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C70B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5503" y="3550504"/>
            <a:ext cx="6201547" cy="205946"/>
          </a:xfrm>
          <a:prstGeom prst="rect">
            <a:avLst/>
          </a:prstGeom>
          <a:solidFill>
            <a:srgbClr val="273E8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 w="3175">
                  <a:solidFill>
                    <a:schemeClr val="bg1">
                      <a:alpha val="20000"/>
                    </a:schemeClr>
                  </a:solidFill>
                </a:ln>
              </a:rPr>
              <a:t>www.mirero.co.kr</a:t>
            </a:r>
            <a:endParaRPr lang="ko-KR" altLang="en-US" sz="1000" dirty="0">
              <a:ln w="3175">
                <a:solidFill>
                  <a:schemeClr val="bg1">
                    <a:alpha val="20000"/>
                  </a:schemeClr>
                </a:solidFill>
              </a:ln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46" y="373021"/>
            <a:ext cx="1725048" cy="3519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0660" y="6046573"/>
            <a:ext cx="420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3175">
                  <a:solidFill>
                    <a:schemeClr val="tx2">
                      <a:alpha val="20000"/>
                    </a:schemeClr>
                  </a:solidFill>
                </a:ln>
                <a:ea typeface="+mj-ea"/>
                <a:cs typeface="+mj-cs"/>
              </a:rPr>
              <a:t>㈜ 미래로시스템</a:t>
            </a:r>
            <a:endParaRPr lang="ko-KR" altLang="en-US" b="1" dirty="0">
              <a:ln w="3175">
                <a:solidFill>
                  <a:schemeClr val="tx2">
                    <a:alpha val="20000"/>
                  </a:schemeClr>
                </a:solidFill>
              </a:ln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" y="6118860"/>
            <a:ext cx="2065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작성일 </a:t>
            </a:r>
            <a:r>
              <a:rPr lang="en-US" altLang="ko-KR" sz="1050" b="1" dirty="0">
                <a:latin typeface="+mn-ea"/>
              </a:rPr>
              <a:t>: </a:t>
            </a:r>
            <a:r>
              <a:rPr lang="en-US" altLang="ko-KR" sz="1050" b="1" dirty="0" smtClean="0">
                <a:latin typeface="+mn-ea"/>
              </a:rPr>
              <a:t>2022-11-15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41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3.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개발 목표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61084" y="1183601"/>
            <a:ext cx="459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2. </a:t>
            </a:r>
            <a:r>
              <a:rPr lang="ko-KR" altLang="en-US" sz="2400" b="1" dirty="0" err="1" smtClean="0"/>
              <a:t>로그별</a:t>
            </a:r>
            <a:r>
              <a:rPr lang="ko-KR" altLang="en-US" sz="2400" b="1" dirty="0" smtClean="0"/>
              <a:t> 시간차 획득</a:t>
            </a:r>
            <a:endParaRPr lang="en-US" altLang="ko-KR" sz="2400" b="1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6277" y="4258305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1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83392" y="4292667"/>
            <a:ext cx="525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시간차 획득을 위한 파일 생성 및 </a:t>
            </a:r>
            <a:r>
              <a:rPr lang="en-US" altLang="ko-KR" sz="1400" b="1" dirty="0"/>
              <a:t>FTP</a:t>
            </a:r>
            <a:r>
              <a:rPr lang="ko-KR" altLang="en-US" sz="1400" b="1" dirty="0"/>
              <a:t>활용한 파일 </a:t>
            </a:r>
            <a:r>
              <a:rPr lang="ko-KR" altLang="en-US" sz="1400" b="1" dirty="0" smtClean="0"/>
              <a:t>송수신</a:t>
            </a:r>
            <a:endParaRPr lang="ko-KR" altLang="en-US" sz="1400" b="1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066277" y="4753891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2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83392" y="4800520"/>
            <a:ext cx="496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시간차 획득을 위한 파일 분석 및 삭제</a:t>
            </a:r>
            <a:endParaRPr lang="ko-KR" altLang="en-US" sz="1400" b="1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66277" y="5249477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3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83392" y="5308373"/>
            <a:ext cx="3547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시간차 획득 정보 저장 및 불러오기 기능</a:t>
            </a:r>
            <a:endParaRPr lang="ko-KR" altLang="en-US" sz="1400" b="1" dirty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70" y="4128075"/>
            <a:ext cx="5505177" cy="241560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162" y="1668231"/>
            <a:ext cx="7141179" cy="206189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341" y="2498381"/>
            <a:ext cx="1721637" cy="1231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84" y="2280378"/>
            <a:ext cx="1754162" cy="162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3.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개발 목표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58776" y="1186403"/>
            <a:ext cx="400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로그 백업</a:t>
            </a:r>
            <a:endParaRPr lang="en-US" altLang="ko-KR" sz="2400" b="1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077136" y="4242531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1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92565" y="4276893"/>
            <a:ext cx="525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Log </a:t>
            </a:r>
            <a:r>
              <a:rPr lang="ko-KR" altLang="en-US" sz="1400" b="1" dirty="0" smtClean="0"/>
              <a:t>파일 중복 여부 검사 및 삭제 </a:t>
            </a:r>
            <a:endParaRPr lang="ko-KR" altLang="en-US" sz="1400" b="1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1077136" y="5289495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3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492565" y="5340213"/>
            <a:ext cx="496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선택</a:t>
            </a:r>
            <a:r>
              <a:rPr lang="en-US" altLang="ko-KR" sz="1400" b="1" dirty="0" smtClean="0"/>
              <a:t>) Log </a:t>
            </a:r>
            <a:r>
              <a:rPr lang="ko-KR" altLang="en-US" sz="1400" b="1" dirty="0" smtClean="0"/>
              <a:t>파일 분석 및 압축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복구 기능 구현</a:t>
            </a:r>
            <a:endParaRPr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086280" y="5812978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4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01709" y="5871874"/>
            <a:ext cx="3547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Log </a:t>
            </a:r>
            <a:r>
              <a:rPr lang="ko-KR" altLang="en-US" sz="1400" b="1" dirty="0"/>
              <a:t>파일 </a:t>
            </a:r>
            <a:r>
              <a:rPr lang="ko-KR" altLang="en-US" sz="1400" b="1" dirty="0" smtClean="0"/>
              <a:t>날짜 별 </a:t>
            </a:r>
            <a:r>
              <a:rPr lang="ko-KR" altLang="en-US" sz="1400" b="1" dirty="0"/>
              <a:t>이동 기능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077136" y="4766013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2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92565" y="4808553"/>
            <a:ext cx="525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Log </a:t>
            </a:r>
            <a:r>
              <a:rPr lang="ko-KR" altLang="en-US" sz="1400" b="1" dirty="0" smtClean="0"/>
              <a:t>파일 정보 획득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용량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이름을 통한 날자 획득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rcRect l="25993"/>
          <a:stretch/>
        </p:blipFill>
        <p:spPr>
          <a:xfrm>
            <a:off x="4419600" y="1262292"/>
            <a:ext cx="6890004" cy="2849613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1783468"/>
            <a:ext cx="1765041" cy="1812906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836" y="3745931"/>
            <a:ext cx="2196492" cy="172654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330" y="5243225"/>
            <a:ext cx="4119274" cy="13517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8" y="2059209"/>
            <a:ext cx="2322101" cy="15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3.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개발 목표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776" y="1186718"/>
            <a:ext cx="459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4. </a:t>
            </a:r>
            <a:r>
              <a:rPr lang="ko-KR" altLang="en-US" sz="2400" b="1" dirty="0"/>
              <a:t>로그 </a:t>
            </a:r>
            <a:r>
              <a:rPr lang="ko-KR" altLang="en-US" sz="2400" b="1" dirty="0" err="1" smtClean="0"/>
              <a:t>뷰어</a:t>
            </a:r>
            <a:endParaRPr lang="en-US" altLang="ko-KR" sz="2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122" y="3369129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1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889" y="3403491"/>
            <a:ext cx="525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Log </a:t>
            </a:r>
            <a:r>
              <a:rPr lang="ko-KR" altLang="en-US" sz="1400" b="1" dirty="0" smtClean="0"/>
              <a:t>정보 유형별 분해 기능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07122" y="4595364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4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889" y="4632084"/>
            <a:ext cx="5161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DevExpress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DataGrid</a:t>
            </a:r>
            <a:r>
              <a:rPr lang="ko-KR" altLang="en-US" sz="1400" b="1" dirty="0"/>
              <a:t>의 </a:t>
            </a:r>
            <a:r>
              <a:rPr lang="en-US" altLang="ko-KR" sz="1400" b="1" dirty="0" smtClean="0"/>
              <a:t>Filtering </a:t>
            </a:r>
            <a:r>
              <a:rPr lang="ko-KR" altLang="en-US" sz="1400" b="1" dirty="0"/>
              <a:t>기능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7122" y="5821599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7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889" y="5860677"/>
            <a:ext cx="685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MVVM </a:t>
            </a:r>
            <a:r>
              <a:rPr lang="en-US" altLang="ko-KR" sz="1400" b="1" dirty="0" err="1" smtClean="0"/>
              <a:t>Messanger</a:t>
            </a:r>
            <a:r>
              <a:rPr lang="ko-KR" altLang="en-US" sz="1400" b="1" dirty="0" smtClean="0"/>
              <a:t>를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활용한 </a:t>
            </a:r>
            <a:r>
              <a:rPr lang="en-US" altLang="ko-KR" sz="1400" b="1" dirty="0" err="1"/>
              <a:t>TreeView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간 </a:t>
            </a:r>
            <a:r>
              <a:rPr lang="ko-KR" altLang="en-US" sz="1400" b="1" dirty="0" smtClean="0"/>
              <a:t>연동</a:t>
            </a:r>
            <a:endParaRPr lang="ko-KR" altLang="en-US" sz="1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7122" y="3777874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2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889" y="3813022"/>
            <a:ext cx="525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[1]</a:t>
            </a:r>
            <a:r>
              <a:rPr lang="ko-KR" altLang="en-US" sz="1400" b="1" dirty="0" smtClean="0"/>
              <a:t>에서 분해한 정보 </a:t>
            </a:r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DataGrid</a:t>
            </a:r>
            <a:r>
              <a:rPr lang="ko-KR" altLang="en-US" sz="1400" b="1" dirty="0" smtClean="0"/>
              <a:t>를 통한 출력</a:t>
            </a:r>
            <a:endParaRPr lang="ko-KR" altLang="en-US" sz="14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7122" y="5004109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5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6889" y="5041615"/>
            <a:ext cx="7303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DataGrid</a:t>
            </a:r>
            <a:r>
              <a:rPr lang="en-US" altLang="ko-KR" sz="1400" b="1" dirty="0" smtClean="0"/>
              <a:t> – Large Data Source </a:t>
            </a:r>
            <a:r>
              <a:rPr lang="ko-KR" altLang="en-US" sz="1400" b="1" dirty="0" smtClean="0"/>
              <a:t>기능 구현 및 속도 측정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Prograssbar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연동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7122" y="5412854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6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6889" y="5451146"/>
            <a:ext cx="7079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MVVM </a:t>
            </a:r>
            <a:r>
              <a:rPr lang="en-US" altLang="ko-KR" sz="1400" b="1" dirty="0" err="1" smtClean="0"/>
              <a:t>Messanger</a:t>
            </a:r>
            <a:r>
              <a:rPr lang="ko-KR" altLang="en-US" sz="1400" b="1" dirty="0" smtClean="0"/>
              <a:t>를 활용한 </a:t>
            </a:r>
            <a:r>
              <a:rPr lang="ko-KR" altLang="en-US" sz="1400" b="1" dirty="0"/>
              <a:t> </a:t>
            </a:r>
            <a:r>
              <a:rPr lang="en-US" altLang="ko-KR" sz="1400" b="1" dirty="0" err="1" smtClean="0"/>
              <a:t>TextBlock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로그 원본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기능</a:t>
            </a:r>
            <a:endParaRPr lang="ko-KR" altLang="en-US" sz="14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7122" y="6230347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8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6889" y="6270208"/>
            <a:ext cx="7079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Docking </a:t>
            </a:r>
            <a:r>
              <a:rPr lang="ko-KR" altLang="en-US" sz="1400" b="1" dirty="0" smtClean="0"/>
              <a:t>기능</a:t>
            </a:r>
            <a:endParaRPr lang="ko-KR" altLang="en-US" sz="14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7122" y="4186619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3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6889" y="4222553"/>
            <a:ext cx="496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로그 </a:t>
            </a:r>
            <a:r>
              <a:rPr lang="en-US" altLang="ko-KR" sz="1400" b="1" dirty="0"/>
              <a:t>(Level)</a:t>
            </a:r>
            <a:r>
              <a:rPr lang="ko-KR" altLang="en-US" sz="1400" b="1" dirty="0"/>
              <a:t>에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따른 시각적 색 </a:t>
            </a:r>
            <a:r>
              <a:rPr lang="ko-KR" altLang="en-US" sz="1400" b="1" dirty="0" smtClean="0"/>
              <a:t>구분</a:t>
            </a:r>
            <a:endParaRPr lang="ko-KR" altLang="en-US" sz="1400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19" y="1083712"/>
            <a:ext cx="5789691" cy="307221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745" y="4354723"/>
            <a:ext cx="3845665" cy="246612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6" y="1883773"/>
            <a:ext cx="2836323" cy="13090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034" y="2063269"/>
            <a:ext cx="2781744" cy="11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="" xmlns:a16="http://schemas.microsoft.com/office/drawing/2014/main" id="{5EE7FBB4-7F43-4D0B-BB41-82D8B759B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409" y="1832587"/>
            <a:ext cx="6959414" cy="433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t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개요</a:t>
            </a: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목표 구성</a:t>
            </a:r>
          </a:p>
          <a:p>
            <a:pPr indent="0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1.0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개발 환경 구성</a:t>
            </a:r>
          </a:p>
          <a:p>
            <a:pPr indent="0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1.1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목표 구성</a:t>
            </a:r>
          </a:p>
          <a:p>
            <a:pPr indent="0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1.2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개발 단계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구성</a:t>
            </a: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및 다이얼로그</a:t>
            </a:r>
          </a:p>
          <a:p>
            <a:pPr indent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세부 설계</a:t>
            </a:r>
          </a:p>
          <a:p>
            <a:pPr indent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시나리오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985C09F5-08DD-4790-92BF-19ECBE6AA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284" y="1723530"/>
            <a:ext cx="1802125" cy="804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목차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77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01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0.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개발 환경 구성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06400" y="1378695"/>
            <a:ext cx="2309368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Visual Studio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개발 환경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06400" y="3207495"/>
            <a:ext cx="2309368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활용 라이브러리 및 패키지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111758" y="1978449"/>
          <a:ext cx="2324100" cy="8477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87787"/>
                <a:gridCol w="1436313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개발 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Visual </a:t>
                      </a:r>
                      <a:r>
                        <a:rPr lang="en-US" sz="1100" u="none" strike="noStrike" dirty="0">
                          <a:effectLst/>
                        </a:rPr>
                        <a:t>Studio 2022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 구성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</a:rPr>
                        <a:t> 디버깅 </a:t>
                      </a:r>
                      <a:r>
                        <a:rPr lang="en-US" altLang="ko-KR" sz="1100" u="none" strike="noStrike" dirty="0">
                          <a:effectLst/>
                        </a:rPr>
                        <a:t>: </a:t>
                      </a:r>
                      <a:r>
                        <a:rPr lang="en-US" sz="1100" u="none" strike="noStrike" dirty="0">
                          <a:effectLst/>
                        </a:rPr>
                        <a:t>Debug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배포 </a:t>
                      </a:r>
                      <a:r>
                        <a:rPr lang="en-US" altLang="ko-KR" sz="1100" u="none" strike="noStrike" dirty="0">
                          <a:effectLst/>
                        </a:rPr>
                        <a:t>: </a:t>
                      </a:r>
                      <a:r>
                        <a:rPr lang="en-US" sz="1100" u="none" strike="noStrike" dirty="0">
                          <a:effectLst/>
                        </a:rPr>
                        <a:t>Release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플랫폼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x64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24052" y="4017448"/>
          <a:ext cx="4242308" cy="9829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88310"/>
                <a:gridCol w="1437159"/>
                <a:gridCol w="1916839"/>
              </a:tblGrid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활용 패키지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NuGet </a:t>
                      </a:r>
                      <a:r>
                        <a:rPr lang="ko-KR" altLang="en-US" sz="1100" u="none" strike="noStrike">
                          <a:effectLst/>
                        </a:rPr>
                        <a:t>패키지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상세 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edtFTPnet</a:t>
                      </a:r>
                      <a:r>
                        <a:rPr lang="en-US" sz="1100" u="none" strike="noStrike" dirty="0" smtClean="0">
                          <a:effectLst/>
                        </a:rPr>
                        <a:t>-PRO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FTP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통신위함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Expression.Blend.Sdk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System.Windows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Interactivity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사용하기 위해</a:t>
                      </a:r>
                    </a:p>
                  </a:txBody>
                  <a:tcPr marL="9525" marR="9525" marT="9525" marB="0" anchor="ctr"/>
                </a:tc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ReactiveUI.WPF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 smtClean="0">
                          <a:effectLst/>
                        </a:rPr>
                        <a:t>반응형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</a:rPr>
                        <a:t>MVVM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구조위함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24052" y="5288464"/>
          <a:ext cx="4089399" cy="6381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88310"/>
                <a:gridCol w="1437159"/>
                <a:gridCol w="1763930"/>
              </a:tblGrid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확장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참조 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상세 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DevExpress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UI </a:t>
                      </a:r>
                      <a:r>
                        <a:rPr lang="ko-KR" altLang="en-US" sz="1100" u="none" strike="noStrike" dirty="0">
                          <a:effectLst/>
                        </a:rPr>
                        <a:t>구성 위함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Mirero.MLS.Ftp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 FTP </a:t>
                      </a:r>
                      <a:r>
                        <a:rPr lang="ko-KR" altLang="en-US" sz="1100" u="none" strike="noStrike" dirty="0">
                          <a:effectLst/>
                        </a:rPr>
                        <a:t>통신 위함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5144516" y="1378695"/>
            <a:ext cx="1695196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프로젝트 환경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56553"/>
              </p:ext>
            </p:extLst>
          </p:nvPr>
        </p:nvGraphicFramePr>
        <p:xfrm>
          <a:off x="6191758" y="1978449"/>
          <a:ext cx="2679700" cy="8572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/>
                <a:gridCol w="1308100"/>
                <a:gridCol w="685800"/>
              </a:tblGrid>
              <a:tr h="2190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환경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버전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.Net</a:t>
                      </a:r>
                      <a:r>
                        <a:rPr lang="en-US" sz="1100" u="none" strike="noStrike" dirty="0">
                          <a:effectLst/>
                        </a:rPr>
                        <a:t> Framework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28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DevExpress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smtClean="0">
                          <a:effectLst/>
                        </a:rPr>
                        <a:t>18.1.6.0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16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01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1</a:t>
            </a: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. </a:t>
            </a:r>
            <a:r>
              <a:rPr lang="ko-KR" altLang="en-US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목표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구성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1431251"/>
            <a:ext cx="11877706" cy="50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01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개발 단계 구성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38322" y="2975186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차 구성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009388" y="2975186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4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차 구성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200401" y="2975186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차 구성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582928" y="1095420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차 구성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13683" y="6119336"/>
            <a:ext cx="35544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TAB, Docking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  <a:p>
            <a:r>
              <a:rPr lang="en-US" altLang="ko-KR" sz="1400" b="1" dirty="0" err="1" smtClean="0"/>
              <a:t>Prograssbar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Data Grid </a:t>
            </a:r>
            <a:r>
              <a:rPr lang="ko-KR" altLang="en-US" sz="1400" b="1" dirty="0" smtClean="0"/>
              <a:t>서식 </a:t>
            </a:r>
            <a:r>
              <a:rPr lang="ko-KR" altLang="en-US" sz="1400" b="1" dirty="0" err="1" smtClean="0"/>
              <a:t>세팅기능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29402" y="6119336"/>
            <a:ext cx="3870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TextBlock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  <a:p>
            <a:r>
              <a:rPr lang="en-US" altLang="ko-KR" sz="1400" b="1" dirty="0" err="1" smtClean="0"/>
              <a:t>TreeView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추가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8322" y="6119336"/>
            <a:ext cx="3870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DataGrid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  <a:p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LargeDataSource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26913" y="1027496"/>
            <a:ext cx="2831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Log </a:t>
            </a:r>
            <a:r>
              <a:rPr lang="en-US" altLang="ko-KR" sz="1400" b="1" dirty="0" err="1" smtClean="0"/>
              <a:t>Imformation</a:t>
            </a:r>
            <a:r>
              <a:rPr lang="en-US" altLang="ko-KR" sz="1400" b="1" dirty="0" smtClean="0"/>
              <a:t> Dialog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28897" y="1095420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차 구성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7166" y="1154316"/>
            <a:ext cx="2327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각종 기능 구현</a:t>
            </a:r>
            <a:endParaRPr lang="en-US" altLang="ko-KR" sz="1400" b="1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27" y="1600832"/>
            <a:ext cx="1260356" cy="11247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23" y="1610895"/>
            <a:ext cx="2486130" cy="11147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15108" y="2699176"/>
            <a:ext cx="3667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Add </a:t>
            </a:r>
            <a:r>
              <a:rPr lang="en-US" altLang="ko-KR" sz="1400" b="1" dirty="0"/>
              <a:t>Log Path </a:t>
            </a:r>
            <a:r>
              <a:rPr lang="en-US" altLang="ko-KR" sz="1400" b="1" dirty="0" err="1" smtClean="0"/>
              <a:t>Imformation</a:t>
            </a:r>
            <a:r>
              <a:rPr lang="en-US" altLang="ko-KR" sz="1400" b="1" dirty="0" smtClean="0"/>
              <a:t> Dialog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847" y="3617869"/>
            <a:ext cx="3849385" cy="24784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051" y="3617119"/>
            <a:ext cx="3837174" cy="245622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22" y="3617119"/>
            <a:ext cx="3837174" cy="245622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667" y="1276309"/>
            <a:ext cx="1394998" cy="13863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720" y="1306716"/>
            <a:ext cx="2518512" cy="136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6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="" xmlns:a16="http://schemas.microsoft.com/office/drawing/2014/main" id="{5EE7FBB4-7F43-4D0B-BB41-82D8B759B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409" y="1832587"/>
            <a:ext cx="6959414" cy="433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t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개요</a:t>
            </a: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목표 구성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 UI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및 다이얼로그</a:t>
            </a:r>
          </a:p>
          <a:p>
            <a:pPr indent="0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2.0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규칙</a:t>
            </a:r>
          </a:p>
          <a:p>
            <a:pPr indent="0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2.1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UI</a:t>
            </a:r>
          </a:p>
          <a:p>
            <a:pPr indent="0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2.2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다이얼로그</a:t>
            </a: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세부 설계</a:t>
            </a:r>
          </a:p>
          <a:p>
            <a:pPr indent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시나리오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985C09F5-08DD-4790-92BF-19ECBE6AA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284" y="1723530"/>
            <a:ext cx="1802125" cy="804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목차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95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2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0. UI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규칙</a:t>
            </a:r>
            <a:endParaRPr lang="en-US" altLang="ko-KR" sz="3600" b="1" dirty="0">
              <a:solidFill>
                <a:srgbClr val="273E8E"/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78384" y="1315448"/>
            <a:ext cx="1541272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Layout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구성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066" y="1798650"/>
            <a:ext cx="67140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Root XML </a:t>
            </a:r>
            <a:r>
              <a:rPr lang="ko-KR" altLang="en-US" sz="1400" b="1" dirty="0"/>
              <a:t>요소 </a:t>
            </a:r>
            <a:r>
              <a:rPr lang="en-US" altLang="ko-KR" sz="1400" b="1" dirty="0"/>
              <a:t>Grid</a:t>
            </a:r>
            <a:r>
              <a:rPr lang="ko-KR" altLang="en-US" sz="1400" b="1" dirty="0"/>
              <a:t>로 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내부에 </a:t>
            </a:r>
            <a:r>
              <a:rPr lang="en-US" altLang="ko-KR" sz="1400" b="1" dirty="0" err="1"/>
              <a:t>DevExpress</a:t>
            </a:r>
            <a:r>
              <a:rPr lang="en-US" altLang="ko-KR" sz="1400" b="1" dirty="0"/>
              <a:t> Control</a:t>
            </a:r>
            <a:r>
              <a:rPr lang="ko-KR" altLang="en-US" sz="1400" b="1" dirty="0"/>
              <a:t>을 적극 사용하여 </a:t>
            </a:r>
            <a:r>
              <a:rPr lang="ko-KR" altLang="en-US" sz="1400" b="1" dirty="0" smtClean="0"/>
              <a:t>정렬</a:t>
            </a:r>
            <a:endParaRPr lang="en-US" altLang="ko-KR" sz="1400" b="1" dirty="0" smtClean="0"/>
          </a:p>
          <a:p>
            <a:r>
              <a:rPr lang="en-US" altLang="ko-KR" sz="1400" b="1" dirty="0" err="1"/>
              <a:t>LayoutControl</a:t>
            </a:r>
            <a:r>
              <a:rPr lang="ko-KR" altLang="en-US" sz="1400" b="1" dirty="0"/>
              <a:t>은 최대한 배제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불필요한 중첩 배제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400" b="1" dirty="0"/>
              <a:t>Control</a:t>
            </a:r>
            <a:r>
              <a:rPr lang="ko-KR" altLang="en-US" sz="1400" b="1" dirty="0"/>
              <a:t>이나  </a:t>
            </a:r>
            <a:r>
              <a:rPr lang="en-US" altLang="ko-KR" sz="1400" b="1" dirty="0"/>
              <a:t>Window, Dialog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1024 X 768</a:t>
            </a:r>
            <a:r>
              <a:rPr lang="ko-KR" altLang="en-US" sz="1400" b="1" dirty="0"/>
              <a:t>를 </a:t>
            </a:r>
            <a:r>
              <a:rPr lang="en-US" altLang="ko-KR" sz="1400" b="1" dirty="0" err="1"/>
              <a:t>MinWidth</a:t>
            </a:r>
            <a:r>
              <a:rPr lang="en-US" altLang="ko-KR" sz="1400" b="1" dirty="0"/>
              <a:t>, Height</a:t>
            </a:r>
            <a:r>
              <a:rPr lang="ko-KR" altLang="en-US" sz="1400" b="1" dirty="0"/>
              <a:t>로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8384" y="2943080"/>
            <a:ext cx="1541272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Control Margin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0065" y="4372545"/>
            <a:ext cx="5479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Window, Dialog Window </a:t>
            </a:r>
            <a:r>
              <a:rPr lang="ko-KR" altLang="en-US" sz="1400" b="1" dirty="0"/>
              <a:t>경계선과 </a:t>
            </a:r>
            <a:r>
              <a:rPr lang="en-US" altLang="ko-KR" sz="1400" b="1" dirty="0"/>
              <a:t>Root </a:t>
            </a:r>
            <a:r>
              <a:rPr lang="ko-KR" altLang="en-US" sz="1400" b="1" dirty="0"/>
              <a:t>요소 </a:t>
            </a:r>
            <a:r>
              <a:rPr lang="en-US" altLang="ko-KR" sz="1400" b="1" dirty="0"/>
              <a:t>Margin = 4</a:t>
            </a:r>
          </a:p>
          <a:p>
            <a:r>
              <a:rPr lang="en-US" altLang="ko-KR" sz="1400" b="1" dirty="0" smtClean="0"/>
              <a:t>- Control </a:t>
            </a:r>
            <a:r>
              <a:rPr lang="ko-KR" altLang="en-US" sz="1400" b="1" dirty="0"/>
              <a:t>사이의 기본 </a:t>
            </a:r>
            <a:r>
              <a:rPr lang="en-US" altLang="ko-KR" sz="1400" b="1" dirty="0"/>
              <a:t>Margin = </a:t>
            </a:r>
            <a:r>
              <a:rPr lang="en-US" altLang="ko-KR" sz="1400" b="1" dirty="0" smtClean="0"/>
              <a:t>4</a:t>
            </a:r>
          </a:p>
          <a:p>
            <a:r>
              <a:rPr lang="en-US" altLang="ko-KR" sz="1400" b="1" dirty="0" smtClean="0"/>
              <a:t>- </a:t>
            </a:r>
            <a:r>
              <a:rPr lang="en-US" altLang="ko-KR" sz="1400" b="1" dirty="0" err="1"/>
              <a:t>LayoutGroup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자식 </a:t>
            </a:r>
            <a:r>
              <a:rPr lang="en-US" altLang="ko-KR" sz="1400" b="1" dirty="0"/>
              <a:t>Control</a:t>
            </a:r>
            <a:r>
              <a:rPr lang="ko-KR" altLang="en-US" sz="1400" b="1" dirty="0"/>
              <a:t>과 기본 </a:t>
            </a:r>
            <a:r>
              <a:rPr lang="en-US" altLang="ko-KR" sz="1400" b="1" dirty="0"/>
              <a:t>Padding = -8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0066" y="3367386"/>
            <a:ext cx="5479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Margin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내 </a:t>
            </a:r>
            <a:r>
              <a:rPr lang="en-US" altLang="ko-KR" sz="1400" b="1" dirty="0"/>
              <a:t>Control</a:t>
            </a:r>
            <a:r>
              <a:rPr lang="ko-KR" altLang="en-US" sz="1400" b="1" dirty="0"/>
              <a:t>과 부모 </a:t>
            </a:r>
            <a:r>
              <a:rPr lang="en-US" altLang="ko-KR" sz="1400" b="1" dirty="0"/>
              <a:t>Control </a:t>
            </a:r>
            <a:r>
              <a:rPr lang="ko-KR" altLang="en-US" sz="1400" b="1" dirty="0"/>
              <a:t>사이 간격</a:t>
            </a:r>
          </a:p>
          <a:p>
            <a:r>
              <a:rPr lang="en-US" altLang="ko-KR" sz="1400" b="1" dirty="0" smtClean="0"/>
              <a:t>Padding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내 </a:t>
            </a:r>
            <a:r>
              <a:rPr lang="en-US" altLang="ko-KR" sz="1400" b="1" dirty="0"/>
              <a:t>Control</a:t>
            </a:r>
            <a:r>
              <a:rPr lang="ko-KR" altLang="en-US" sz="1400" b="1" dirty="0"/>
              <a:t>과 자식 </a:t>
            </a:r>
            <a:r>
              <a:rPr lang="en-US" altLang="ko-KR" sz="1400" b="1" dirty="0"/>
              <a:t>Control </a:t>
            </a:r>
            <a:r>
              <a:rPr lang="ko-KR" altLang="en-US" sz="1400" b="1" dirty="0"/>
              <a:t>사이 간격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20066" y="3948239"/>
            <a:ext cx="541806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규칙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468872" y="2943079"/>
            <a:ext cx="1541272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Control Size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2921" y="3367386"/>
            <a:ext cx="4951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Button Width = 75, Height = 24</a:t>
            </a:r>
          </a:p>
          <a:p>
            <a:r>
              <a:rPr lang="en-US" altLang="ko-KR" sz="1400" b="1" dirty="0"/>
              <a:t>- </a:t>
            </a:r>
            <a:r>
              <a:rPr lang="en-US" altLang="ko-KR" sz="1400" b="1" dirty="0" err="1"/>
              <a:t>CheckBox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ComboBox</a:t>
            </a:r>
            <a:r>
              <a:rPr lang="en-US" altLang="ko-KR" sz="1400" b="1" dirty="0"/>
              <a:t>, Button, </a:t>
            </a:r>
            <a:r>
              <a:rPr lang="en-US" altLang="ko-KR" sz="1400" b="1" dirty="0" err="1"/>
              <a:t>EditBox</a:t>
            </a:r>
            <a:r>
              <a:rPr lang="en-US" altLang="ko-KR" sz="1400" b="1" dirty="0"/>
              <a:t> Height = 24</a:t>
            </a:r>
          </a:p>
        </p:txBody>
      </p:sp>
    </p:spTree>
    <p:extLst>
      <p:ext uri="{BB962C8B-B14F-4D97-AF65-F5344CB8AC3E}">
        <p14:creationId xmlns:p14="http://schemas.microsoft.com/office/powerpoint/2010/main" val="14031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2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1</a:t>
            </a: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. UI</a:t>
            </a:r>
            <a:endParaRPr lang="en-US" altLang="ko-KR" sz="3600" b="1" dirty="0">
              <a:solidFill>
                <a:srgbClr val="273E8E"/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8793" y="1327998"/>
            <a:ext cx="6474691" cy="41194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88794" y="1328000"/>
            <a:ext cx="6474691" cy="2309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Log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Analyser</a:t>
            </a:r>
            <a:endParaRPr lang="ko-KR" altLang="ko-KR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41812" y="1327999"/>
            <a:ext cx="221672" cy="23090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20139" y="1327999"/>
            <a:ext cx="221672" cy="23090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998467" y="1327999"/>
            <a:ext cx="221672" cy="230909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583485" y="4551491"/>
            <a:ext cx="5079999" cy="716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[2022/10/12 01:23:38.856][   56][DEBUG]</a:t>
            </a:r>
            <a:r>
              <a:rPr lang="en-US" altLang="ko-KR" sz="800" dirty="0" err="1">
                <a:solidFill>
                  <a:schemeClr val="tx1"/>
                </a:solidFill>
              </a:rPr>
              <a:t>akka.tcp</a:t>
            </a:r>
            <a:r>
              <a:rPr lang="en-US" altLang="ko-KR" sz="800" dirty="0">
                <a:solidFill>
                  <a:schemeClr val="tx1"/>
                </a:solidFill>
              </a:rPr>
              <a:t>://mls-cluster-system@192.168.90.30:8931/system/</a:t>
            </a:r>
            <a:r>
              <a:rPr lang="en-US" altLang="ko-KR" sz="800" dirty="0" err="1">
                <a:solidFill>
                  <a:schemeClr val="tx1"/>
                </a:solidFill>
              </a:rPr>
              <a:t>endpointManager</a:t>
            </a:r>
            <a:r>
              <a:rPr lang="en-US" altLang="ko-KR" sz="800" dirty="0">
                <a:solidFill>
                  <a:schemeClr val="tx1"/>
                </a:solidFill>
              </a:rPr>
              <a:t>/reliableEndpointWriter-akka.tcp%3A%2F%2Fmls-cluster-system%40192.168.100.96%3A8912-10/</a:t>
            </a:r>
            <a:r>
              <a:rPr lang="en-US" altLang="ko-KR" sz="800" dirty="0" err="1">
                <a:solidFill>
                  <a:schemeClr val="tx1"/>
                </a:solidFill>
              </a:rPr>
              <a:t>endpointWriter</a:t>
            </a:r>
            <a:r>
              <a:rPr lang="en-US" altLang="ko-KR" sz="800" dirty="0">
                <a:solidFill>
                  <a:schemeClr val="tx1"/>
                </a:solidFill>
              </a:rPr>
              <a:t> Associated [</a:t>
            </a:r>
            <a:r>
              <a:rPr lang="en-US" altLang="ko-KR" sz="800" dirty="0" err="1">
                <a:solidFill>
                  <a:schemeClr val="tx1"/>
                </a:solidFill>
              </a:rPr>
              <a:t>akka.tcp</a:t>
            </a:r>
            <a:r>
              <a:rPr lang="en-US" altLang="ko-KR" sz="800" dirty="0">
                <a:solidFill>
                  <a:schemeClr val="tx1"/>
                </a:solidFill>
              </a:rPr>
              <a:t>://mls-cluster-system@192.168.90.30:8931] -&gt; </a:t>
            </a:r>
            <a:r>
              <a:rPr lang="en-US" altLang="ko-KR" sz="800" dirty="0" err="1">
                <a:solidFill>
                  <a:schemeClr val="tx1"/>
                </a:solidFill>
              </a:rPr>
              <a:t>akka.tcp</a:t>
            </a:r>
            <a:r>
              <a:rPr lang="en-US" altLang="ko-KR" sz="800" dirty="0">
                <a:solidFill>
                  <a:schemeClr val="tx1"/>
                </a:solidFill>
              </a:rPr>
              <a:t>://mls-cluster-system@192.168.100.96:8912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8793" y="2039200"/>
            <a:ext cx="1394691" cy="3408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8793" y="1558908"/>
            <a:ext cx="6474691" cy="4825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583485" y="2039199"/>
            <a:ext cx="5080000" cy="25122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51" y="2101775"/>
            <a:ext cx="4813897" cy="240399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64530" y="2073724"/>
            <a:ext cx="822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server1</a:t>
            </a:r>
            <a:endParaRPr lang="ko-KR" altLang="en-US" sz="1100" b="1" dirty="0"/>
          </a:p>
        </p:txBody>
      </p:sp>
      <p:sp>
        <p:nvSpPr>
          <p:cNvPr id="34" name="직사각형 33"/>
          <p:cNvSpPr/>
          <p:nvPr/>
        </p:nvSpPr>
        <p:spPr>
          <a:xfrm>
            <a:off x="2331857" y="2117016"/>
            <a:ext cx="701504" cy="160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336893" y="2056579"/>
            <a:ext cx="688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server2</a:t>
            </a:r>
            <a:endParaRPr lang="ko-KR" altLang="en-US" sz="11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81172" y="2026736"/>
            <a:ext cx="138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Server1_TreeView</a:t>
            </a:r>
            <a:endParaRPr lang="ko-KR" altLang="en-US" sz="1100" b="1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69" y="2272415"/>
            <a:ext cx="1114729" cy="98259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57004" y="1615473"/>
            <a:ext cx="931750" cy="3602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Collecting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49198" y="1611536"/>
            <a:ext cx="1591614" cy="3602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Log Information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rcRect r="46280"/>
          <a:stretch/>
        </p:blipFill>
        <p:spPr>
          <a:xfrm>
            <a:off x="1664531" y="2300589"/>
            <a:ext cx="4747263" cy="217214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2907276" y="1612364"/>
            <a:ext cx="1172528" cy="3602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View Setting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83485" y="5267697"/>
            <a:ext cx="5079999" cy="18518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91781" y="5267697"/>
            <a:ext cx="3290332" cy="18518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r"/>
            <a:r>
              <a:rPr lang="en-US" altLang="ko-KR" sz="800" b="1" dirty="0" smtClean="0">
                <a:solidFill>
                  <a:schemeClr val="bg1"/>
                </a:solidFill>
              </a:rPr>
              <a:t>Progress Bar   (78/100)   ...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98427" y="1274207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화면 정의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34251" y="1702432"/>
            <a:ext cx="4638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선택한 서버에 대한 </a:t>
            </a:r>
            <a:r>
              <a:rPr lang="en-US" altLang="ko-KR" sz="1400" b="1" dirty="0" smtClean="0"/>
              <a:t>Log</a:t>
            </a:r>
            <a:r>
              <a:rPr lang="ko-KR" altLang="en-US" sz="1400" b="1" dirty="0" smtClean="0"/>
              <a:t>를 표현한다</a:t>
            </a:r>
            <a:r>
              <a:rPr lang="en-US" altLang="ko-KR" sz="1400" b="1" dirty="0" smtClean="0"/>
              <a:t>.</a:t>
            </a:r>
          </a:p>
          <a:p>
            <a:r>
              <a:rPr lang="ko-KR" altLang="en-US" sz="1400" b="1" dirty="0" smtClean="0"/>
              <a:t>화면 이름 </a:t>
            </a:r>
            <a:r>
              <a:rPr lang="en-US" altLang="ko-KR" sz="1400" b="1" dirty="0" smtClean="0"/>
              <a:t>: Log </a:t>
            </a:r>
            <a:r>
              <a:rPr lang="en-US" altLang="ko-KR" sz="1400" b="1" dirty="0" err="1" smtClean="0"/>
              <a:t>Analyser</a:t>
            </a:r>
            <a:endParaRPr lang="en-US" altLang="ko-KR" sz="1400" b="1" dirty="0" smtClean="0"/>
          </a:p>
        </p:txBody>
      </p:sp>
      <p:sp>
        <p:nvSpPr>
          <p:cNvPr id="46" name="타원 45"/>
          <p:cNvSpPr/>
          <p:nvPr/>
        </p:nvSpPr>
        <p:spPr>
          <a:xfrm>
            <a:off x="147696" y="1506831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1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70633" y="1511194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2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816087" y="1531896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3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2461" y="1994389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4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562959" y="2238507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6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565577" y="2036213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5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510379" y="4504245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7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491867" y="5177047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8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998427" y="2293799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상세 구성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rcRect b="21068"/>
          <a:stretch/>
        </p:blipFill>
        <p:spPr>
          <a:xfrm>
            <a:off x="1562959" y="5601873"/>
            <a:ext cx="2204369" cy="1073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타원 55"/>
          <p:cNvSpPr/>
          <p:nvPr/>
        </p:nvSpPr>
        <p:spPr>
          <a:xfrm>
            <a:off x="1476627" y="5522384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6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074417" y="2888126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1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34250" y="2819505"/>
            <a:ext cx="476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Collecting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 Ftp</a:t>
            </a:r>
            <a:r>
              <a:rPr lang="ko-KR" altLang="en-US" sz="1400" b="1" dirty="0" smtClean="0"/>
              <a:t>를 통해 사전에 등록한 서버에 접속하여 </a:t>
            </a:r>
            <a:r>
              <a:rPr lang="en-US" altLang="ko-KR" sz="1400" b="1" dirty="0" smtClean="0"/>
              <a:t>Log </a:t>
            </a:r>
            <a:r>
              <a:rPr lang="ko-KR" altLang="en-US" sz="1400" b="1" dirty="0" smtClean="0"/>
              <a:t>및 </a:t>
            </a:r>
            <a:r>
              <a:rPr lang="en-US" altLang="ko-KR" sz="1400" b="1" dirty="0" smtClean="0"/>
              <a:t>backup Log</a:t>
            </a:r>
            <a:r>
              <a:rPr lang="ko-KR" altLang="en-US" sz="1400" b="1" dirty="0" smtClean="0"/>
              <a:t>를 받아온다</a:t>
            </a:r>
            <a:r>
              <a:rPr lang="en-US" altLang="ko-KR" sz="1400" b="1" dirty="0" smtClean="0"/>
              <a:t>. “Log </a:t>
            </a:r>
            <a:r>
              <a:rPr lang="ko-KR" altLang="en-US" sz="1400" b="1" dirty="0" smtClean="0"/>
              <a:t>수집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동작을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9" name="타원 58"/>
          <p:cNvSpPr/>
          <p:nvPr/>
        </p:nvSpPr>
        <p:spPr>
          <a:xfrm>
            <a:off x="7074417" y="3412329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2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34250" y="3343708"/>
            <a:ext cx="476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Log </a:t>
            </a:r>
            <a:r>
              <a:rPr lang="en-US" altLang="ko-KR" sz="1400" b="1" dirty="0" smtClean="0"/>
              <a:t>Information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접속할 서버에 대한 </a:t>
            </a:r>
            <a:r>
              <a:rPr lang="ko-KR" altLang="en-US" sz="1400" b="1" dirty="0" err="1" smtClean="0"/>
              <a:t>정보관리창을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띄운다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61" name="타원 60"/>
          <p:cNvSpPr/>
          <p:nvPr/>
        </p:nvSpPr>
        <p:spPr>
          <a:xfrm>
            <a:off x="7074417" y="3934760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3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34250" y="3866139"/>
            <a:ext cx="4765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View Setting : </a:t>
            </a:r>
            <a:r>
              <a:rPr lang="en-US" altLang="ko-KR" sz="1400" b="1" dirty="0" err="1" smtClean="0"/>
              <a:t>DataGrid</a:t>
            </a:r>
            <a:r>
              <a:rPr lang="ko-KR" altLang="en-US" sz="1400" b="1" dirty="0" smtClean="0"/>
              <a:t>의 보는 방법을 결정한다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63" name="타원 62"/>
          <p:cNvSpPr/>
          <p:nvPr/>
        </p:nvSpPr>
        <p:spPr>
          <a:xfrm>
            <a:off x="7074417" y="4339351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4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34250" y="4270730"/>
            <a:ext cx="476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LogTreeView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로그 파일들을 선택하여본다</a:t>
            </a:r>
            <a:r>
              <a:rPr lang="en-US" altLang="ko-KR" sz="1400" b="1" dirty="0" smtClean="0"/>
              <a:t>.    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                (</a:t>
            </a:r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MVVM </a:t>
            </a:r>
            <a:r>
              <a:rPr lang="en-US" altLang="ko-KR" sz="1400" b="1" dirty="0" err="1" smtClean="0"/>
              <a:t>Messanger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65" name="타원 64"/>
          <p:cNvSpPr/>
          <p:nvPr/>
        </p:nvSpPr>
        <p:spPr>
          <a:xfrm>
            <a:off x="7072315" y="4874825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5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32148" y="4806204"/>
            <a:ext cx="4765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Server TAB : </a:t>
            </a:r>
            <a:r>
              <a:rPr lang="ko-KR" altLang="en-US" sz="1400" b="1" dirty="0" smtClean="0"/>
              <a:t>여러 </a:t>
            </a:r>
            <a:r>
              <a:rPr lang="ko-KR" altLang="en-US" sz="1400" b="1" dirty="0" err="1" smtClean="0"/>
              <a:t>서버별로</a:t>
            </a:r>
            <a:r>
              <a:rPr lang="ko-KR" altLang="en-US" sz="1400" b="1" dirty="0" smtClean="0"/>
              <a:t> 존재하는 로그를 본다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67" name="타원 66"/>
          <p:cNvSpPr/>
          <p:nvPr/>
        </p:nvSpPr>
        <p:spPr>
          <a:xfrm>
            <a:off x="7072315" y="5277188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6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32148" y="5208567"/>
            <a:ext cx="4765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Log </a:t>
            </a:r>
            <a:r>
              <a:rPr lang="en-US" altLang="ko-KR" sz="1400" b="1" dirty="0" err="1" smtClean="0"/>
              <a:t>DataGrid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로그를 유형별로 본다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69" name="타원 68"/>
          <p:cNvSpPr/>
          <p:nvPr/>
        </p:nvSpPr>
        <p:spPr>
          <a:xfrm>
            <a:off x="7072315" y="5681779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7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32148" y="5613158"/>
            <a:ext cx="476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TextBlock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선택한 로그의 원본을 본다</a:t>
            </a:r>
            <a:r>
              <a:rPr lang="en-US" altLang="ko-KR" sz="1400" b="1" dirty="0" smtClean="0"/>
              <a:t>.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               (</a:t>
            </a:r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MVVM </a:t>
            </a:r>
            <a:r>
              <a:rPr lang="en-US" altLang="ko-KR" sz="1400" b="1" dirty="0" err="1" smtClean="0"/>
              <a:t>Messanger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71" name="타원 70"/>
          <p:cNvSpPr/>
          <p:nvPr/>
        </p:nvSpPr>
        <p:spPr>
          <a:xfrm>
            <a:off x="7072315" y="6293080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8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32148" y="6224459"/>
            <a:ext cx="476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PrograssBar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각종 작업에 대한 </a:t>
            </a:r>
            <a:r>
              <a:rPr lang="ko-KR" altLang="en-US" sz="1400" b="1" dirty="0" err="1" smtClean="0"/>
              <a:t>진행정도를</a:t>
            </a:r>
            <a:r>
              <a:rPr lang="ko-KR" altLang="en-US" sz="1400" b="1" dirty="0" smtClean="0"/>
              <a:t> 볼 수 있다</a:t>
            </a:r>
            <a:r>
              <a:rPr lang="en-US" altLang="ko-KR" sz="1400" b="1" dirty="0" smtClean="0"/>
              <a:t>. 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               (</a:t>
            </a:r>
            <a:r>
              <a:rPr lang="en-US" altLang="ko-KR" sz="1400" b="1" dirty="0" err="1" smtClean="0"/>
              <a:t>DevExpress</a:t>
            </a:r>
            <a:r>
              <a:rPr lang="en-US" altLang="ko-KR" sz="1400" b="1" dirty="0" smtClean="0"/>
              <a:t> MVVM </a:t>
            </a:r>
            <a:r>
              <a:rPr lang="en-US" altLang="ko-KR" sz="1400" b="1" dirty="0" err="1" smtClean="0"/>
              <a:t>Messanger</a:t>
            </a:r>
            <a:r>
              <a:rPr lang="en-US" altLang="ko-KR" sz="1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76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="" xmlns:a16="http://schemas.microsoft.com/office/drawing/2014/main" id="{5EE7FBB4-7F43-4D0B-BB41-82D8B759B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409" y="1832587"/>
            <a:ext cx="6959414" cy="44268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t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개요</a:t>
            </a:r>
          </a:p>
          <a:p>
            <a:pPr indent="0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0.1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개요 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목적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0.2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요구사항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0.3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개발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목표</a:t>
            </a: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목표 구성</a:t>
            </a: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및 다이얼로그</a:t>
            </a:r>
          </a:p>
          <a:p>
            <a:pPr indent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세부 설계</a:t>
            </a:r>
          </a:p>
          <a:p>
            <a:pPr indent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시나리오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985C09F5-08DD-4790-92BF-19ECBE6AA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284" y="1723530"/>
            <a:ext cx="1802125" cy="804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목차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840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2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</a:t>
            </a: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. </a:t>
            </a:r>
            <a:r>
              <a:rPr lang="ko-KR" altLang="en-US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다이얼로그</a:t>
            </a:r>
            <a:endParaRPr lang="en-US" altLang="ko-KR" sz="3600" b="1" dirty="0">
              <a:solidFill>
                <a:srgbClr val="273E8E"/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1173" y="1973432"/>
            <a:ext cx="6596452" cy="357359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1172" y="1973434"/>
            <a:ext cx="6596453" cy="2309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Log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Imformation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55952" y="1973433"/>
            <a:ext cx="221672" cy="23090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34279" y="1973433"/>
            <a:ext cx="221672" cy="23090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2607" y="1973433"/>
            <a:ext cx="221672" cy="230909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1172" y="2241472"/>
            <a:ext cx="2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Log List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40211" y="5194605"/>
            <a:ext cx="727029" cy="273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추가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6429" y="5194605"/>
            <a:ext cx="727029" cy="273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삭제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52647" y="5194605"/>
            <a:ext cx="727029" cy="273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변경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2382" y="5194605"/>
            <a:ext cx="727029" cy="273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닫기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1314" y="5194605"/>
            <a:ext cx="1175559" cy="273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Log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분석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Test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4" y="4684937"/>
            <a:ext cx="6368097" cy="3864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172" y="4297941"/>
            <a:ext cx="2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Log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Test</a:t>
            </a:r>
          </a:p>
        </p:txBody>
      </p:sp>
      <p:sp>
        <p:nvSpPr>
          <p:cNvPr id="22" name="타원 21"/>
          <p:cNvSpPr/>
          <p:nvPr/>
        </p:nvSpPr>
        <p:spPr>
          <a:xfrm>
            <a:off x="234982" y="4591481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2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8796" y="5112782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3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32680" y="5109336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4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050417" y="5116545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6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264154" y="5107020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5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65470" y="5116545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7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998427" y="1274207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화면 정의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34251" y="1702432"/>
            <a:ext cx="4638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로그를 볼 서버에 대한 접속 정보를 표현한다</a:t>
            </a:r>
            <a:r>
              <a:rPr lang="en-US" altLang="ko-KR" sz="1400" b="1" dirty="0" smtClean="0"/>
              <a:t>.</a:t>
            </a:r>
          </a:p>
          <a:p>
            <a:r>
              <a:rPr lang="ko-KR" altLang="en-US" sz="1400" b="1" dirty="0" smtClean="0"/>
              <a:t>화면 이름 </a:t>
            </a:r>
            <a:r>
              <a:rPr lang="en-US" altLang="ko-KR" sz="1400" b="1" dirty="0" smtClean="0"/>
              <a:t>: Log </a:t>
            </a:r>
            <a:r>
              <a:rPr lang="en-US" altLang="ko-KR" sz="1400" b="1" dirty="0" err="1" smtClean="0"/>
              <a:t>Imformation</a:t>
            </a:r>
            <a:endParaRPr lang="en-US" altLang="ko-KR" sz="1400" b="1" dirty="0" smtClean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98427" y="2458391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상세 구성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74417" y="3108134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1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08139" y="3039513"/>
            <a:ext cx="463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List Data Grid : </a:t>
            </a:r>
            <a:r>
              <a:rPr lang="ko-KR" altLang="en-US" sz="1400" b="1" dirty="0" smtClean="0"/>
              <a:t>등록한 서버에 대한 정보를 본다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34" name="타원 33"/>
          <p:cNvSpPr/>
          <p:nvPr/>
        </p:nvSpPr>
        <p:spPr>
          <a:xfrm>
            <a:off x="7074417" y="3447611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2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08139" y="3378990"/>
            <a:ext cx="463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Test Data Grid : Log</a:t>
            </a:r>
            <a:r>
              <a:rPr lang="ko-KR" altLang="en-US" sz="1400" b="1" dirty="0" smtClean="0"/>
              <a:t>를 하나 분석한 결과를 띄운다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7074417" y="3787162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3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08139" y="3718541"/>
            <a:ext cx="4638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Log </a:t>
            </a:r>
            <a:r>
              <a:rPr lang="ko-KR" altLang="en-US" sz="1400" b="1" dirty="0" smtClean="0"/>
              <a:t>분석 </a:t>
            </a:r>
            <a:r>
              <a:rPr lang="en-US" altLang="ko-KR" sz="1400" b="1" dirty="0" smtClean="0"/>
              <a:t>Test </a:t>
            </a:r>
            <a:r>
              <a:rPr lang="ko-KR" altLang="en-US" sz="1400" b="1" dirty="0" smtClean="0"/>
              <a:t>버튼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선택한 서버에 대해서 </a:t>
            </a:r>
            <a:r>
              <a:rPr lang="en-US" altLang="ko-KR" sz="1400" b="1" dirty="0" smtClean="0"/>
              <a:t>Log</a:t>
            </a:r>
            <a:r>
              <a:rPr lang="ko-KR" altLang="en-US" sz="1400" b="1" dirty="0" smtClean="0"/>
              <a:t>를 하나 분석하여 정상 동작하는지 확인한다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38" name="타원 37"/>
          <p:cNvSpPr/>
          <p:nvPr/>
        </p:nvSpPr>
        <p:spPr>
          <a:xfrm>
            <a:off x="7074417" y="4376479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4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08139" y="4307858"/>
            <a:ext cx="463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추가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서버를 새로 등록한다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40" name="타원 39"/>
          <p:cNvSpPr/>
          <p:nvPr/>
        </p:nvSpPr>
        <p:spPr>
          <a:xfrm>
            <a:off x="7072315" y="4727227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5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06037" y="4658606"/>
            <a:ext cx="463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삭제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선택한 서버를 삭제한다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42" name="타원 41"/>
          <p:cNvSpPr/>
          <p:nvPr/>
        </p:nvSpPr>
        <p:spPr>
          <a:xfrm>
            <a:off x="7072315" y="5157298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6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06037" y="5088677"/>
            <a:ext cx="463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변경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선택한 서버의 정보를 바꾼다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7072315" y="5561889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7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06037" y="5493268"/>
            <a:ext cx="463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닫기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로그 서버 </a:t>
            </a:r>
            <a:r>
              <a:rPr lang="ko-KR" altLang="en-US" sz="1400" b="1" dirty="0" err="1" smtClean="0"/>
              <a:t>관리창을</a:t>
            </a:r>
            <a:r>
              <a:rPr lang="ko-KR" altLang="en-US" sz="1400" b="1" dirty="0" smtClean="0"/>
              <a:t> 닫는다</a:t>
            </a:r>
            <a:r>
              <a:rPr lang="en-US" altLang="ko-KR" sz="1400" b="1" dirty="0" smtClean="0"/>
              <a:t>.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6" y="2631072"/>
            <a:ext cx="6355492" cy="1557472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26855" y="2537607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1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2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다이얼로그</a:t>
            </a:r>
            <a:endParaRPr lang="en-US" altLang="ko-KR" sz="3600" b="1" dirty="0">
              <a:solidFill>
                <a:srgbClr val="273E8E"/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400" y="2475467"/>
            <a:ext cx="2929127" cy="28866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6400" y="2475469"/>
            <a:ext cx="2929128" cy="2309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13855" y="2475468"/>
            <a:ext cx="221672" cy="23090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92182" y="2475468"/>
            <a:ext cx="221672" cy="230909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70510" y="2475468"/>
            <a:ext cx="221672" cy="230909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6913" y="2460023"/>
            <a:ext cx="2194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Add Log </a:t>
            </a:r>
            <a:r>
              <a:rPr lang="en-US" altLang="ko-KR" sz="1200" b="1" dirty="0" smtClean="0"/>
              <a:t>Path </a:t>
            </a:r>
            <a:r>
              <a:rPr lang="en-US" altLang="ko-KR" sz="1200" b="1" dirty="0" err="1" smtClean="0"/>
              <a:t>Imformation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683540" y="5010840"/>
            <a:ext cx="727029" cy="273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93275" y="5010840"/>
            <a:ext cx="727029" cy="273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취소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68043" y="2909791"/>
            <a:ext cx="2051912" cy="2570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mls_collect_data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992" y="2884413"/>
            <a:ext cx="751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이름</a:t>
            </a:r>
            <a:endParaRPr lang="en-US" altLang="ko-KR" sz="1100" b="1" dirty="0"/>
          </a:p>
        </p:txBody>
      </p:sp>
      <p:sp>
        <p:nvSpPr>
          <p:cNvPr id="16" name="직사각형 15"/>
          <p:cNvSpPr/>
          <p:nvPr/>
        </p:nvSpPr>
        <p:spPr>
          <a:xfrm>
            <a:off x="1168043" y="3267092"/>
            <a:ext cx="2051912" cy="2570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192.168.90.29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993" y="3241714"/>
            <a:ext cx="751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IP</a:t>
            </a:r>
            <a:endParaRPr lang="en-US" altLang="ko-KR" sz="1100" b="1" dirty="0"/>
          </a:p>
        </p:txBody>
      </p:sp>
      <p:sp>
        <p:nvSpPr>
          <p:cNvPr id="19" name="직사각형 18"/>
          <p:cNvSpPr/>
          <p:nvPr/>
        </p:nvSpPr>
        <p:spPr>
          <a:xfrm>
            <a:off x="1168043" y="3621505"/>
            <a:ext cx="2051912" cy="2570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mirero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993" y="3596127"/>
            <a:ext cx="751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USER</a:t>
            </a:r>
            <a:endParaRPr lang="en-US" altLang="ko-KR" sz="1100" b="1" dirty="0"/>
          </a:p>
        </p:txBody>
      </p:sp>
      <p:sp>
        <p:nvSpPr>
          <p:cNvPr id="21" name="직사각형 20"/>
          <p:cNvSpPr/>
          <p:nvPr/>
        </p:nvSpPr>
        <p:spPr>
          <a:xfrm>
            <a:off x="1168042" y="3950301"/>
            <a:ext cx="2051912" cy="2570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******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992" y="3924923"/>
            <a:ext cx="751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PSW</a:t>
            </a:r>
            <a:endParaRPr lang="en-US" altLang="ko-KR" sz="1100" b="1" dirty="0"/>
          </a:p>
        </p:txBody>
      </p:sp>
      <p:sp>
        <p:nvSpPr>
          <p:cNvPr id="23" name="직사각형 22"/>
          <p:cNvSpPr/>
          <p:nvPr/>
        </p:nvSpPr>
        <p:spPr>
          <a:xfrm>
            <a:off x="1168042" y="4314180"/>
            <a:ext cx="2051912" cy="2570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mls_system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mls</a:t>
            </a:r>
            <a:r>
              <a:rPr lang="en-US" altLang="ko-KR" sz="1000" dirty="0" smtClean="0">
                <a:solidFill>
                  <a:schemeClr val="tx1"/>
                </a:solidFill>
              </a:rPr>
              <a:t>-collect-data/log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992" y="4288802"/>
            <a:ext cx="751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Log</a:t>
            </a:r>
            <a:r>
              <a:rPr lang="ko-KR" altLang="en-US" sz="1100" b="1" dirty="0" smtClean="0"/>
              <a:t>위치</a:t>
            </a:r>
            <a:endParaRPr lang="en-US" altLang="ko-KR" sz="1100" b="1" dirty="0"/>
          </a:p>
        </p:txBody>
      </p:sp>
      <p:sp>
        <p:nvSpPr>
          <p:cNvPr id="25" name="직사각형 24"/>
          <p:cNvSpPr/>
          <p:nvPr/>
        </p:nvSpPr>
        <p:spPr>
          <a:xfrm>
            <a:off x="701319" y="5001302"/>
            <a:ext cx="914958" cy="273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연결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Test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70260" y="2507949"/>
            <a:ext cx="1643685" cy="14769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70259" y="2507950"/>
            <a:ext cx="1643685" cy="2309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983352" y="2507949"/>
            <a:ext cx="221672" cy="23090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026855" y="3597516"/>
            <a:ext cx="727029" cy="273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닫기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407" y="2864682"/>
            <a:ext cx="192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연결 </a:t>
            </a:r>
            <a:r>
              <a:rPr lang="en-US" altLang="ko-KR" sz="1600" b="1" dirty="0" smtClean="0"/>
              <a:t>Test </a:t>
            </a:r>
            <a:r>
              <a:rPr lang="ko-KR" altLang="en-US" sz="1600" b="1" dirty="0" smtClean="0"/>
              <a:t>완료</a:t>
            </a:r>
            <a:endParaRPr lang="en-US" altLang="ko-KR" sz="1600" b="1" dirty="0" smtClean="0"/>
          </a:p>
          <a:p>
            <a:pPr algn="ctr"/>
            <a:r>
              <a:rPr lang="en-US" altLang="ko-KR" sz="1600" b="1" dirty="0" smtClean="0"/>
              <a:t>Log </a:t>
            </a:r>
            <a:r>
              <a:rPr lang="ko-KR" altLang="en-US" sz="1600" b="1" dirty="0" smtClean="0"/>
              <a:t>파일 확인</a:t>
            </a:r>
            <a:endParaRPr lang="en-US" altLang="ko-KR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448276" y="4661563"/>
            <a:ext cx="751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Window</a:t>
            </a:r>
            <a:endParaRPr lang="en-US" altLang="ko-KR" sz="11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436403" y="4666325"/>
            <a:ext cx="568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Linux</a:t>
            </a:r>
            <a:endParaRPr lang="en-US" altLang="ko-KR" sz="1100" b="1" dirty="0"/>
          </a:p>
        </p:txBody>
      </p:sp>
      <p:sp>
        <p:nvSpPr>
          <p:cNvPr id="34" name="타원 33"/>
          <p:cNvSpPr/>
          <p:nvPr/>
        </p:nvSpPr>
        <p:spPr>
          <a:xfrm>
            <a:off x="2950507" y="4705242"/>
            <a:ext cx="180252" cy="18339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152136" y="4708852"/>
            <a:ext cx="180252" cy="18339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200447" y="4756327"/>
            <a:ext cx="83630" cy="9376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10865" y="4661562"/>
            <a:ext cx="944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Server </a:t>
            </a:r>
            <a:r>
              <a:rPr lang="ko-KR" altLang="en-US" sz="1100" b="1" dirty="0" smtClean="0"/>
              <a:t>종류</a:t>
            </a:r>
            <a:endParaRPr lang="en-US" altLang="ko-KR" sz="1100" b="1" dirty="0"/>
          </a:p>
        </p:txBody>
      </p:sp>
      <p:sp>
        <p:nvSpPr>
          <p:cNvPr id="38" name="타원 37"/>
          <p:cNvSpPr/>
          <p:nvPr/>
        </p:nvSpPr>
        <p:spPr>
          <a:xfrm>
            <a:off x="1041763" y="2791440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1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28123" y="3195225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2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16627" y="3531144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3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41762" y="3888851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4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276999" y="4643672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6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075306" y="4226525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5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18613" y="4917330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7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587557" y="4904762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8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25060" y="4923172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9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483926" y="2434403"/>
            <a:ext cx="172663" cy="167942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954724" y="1148096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화면 정의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90548" y="1576321"/>
            <a:ext cx="4638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로그를 볼 서버에 접속할 정보 추가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변경을 표현한다</a:t>
            </a:r>
            <a:r>
              <a:rPr lang="en-US" altLang="ko-KR" sz="1400" b="1" dirty="0" smtClean="0"/>
              <a:t>.</a:t>
            </a:r>
          </a:p>
          <a:p>
            <a:r>
              <a:rPr lang="ko-KR" altLang="en-US" sz="1400" b="1" dirty="0" smtClean="0"/>
              <a:t>화면 이름 </a:t>
            </a:r>
            <a:r>
              <a:rPr lang="en-US" altLang="ko-KR" sz="1400" b="1" dirty="0" smtClean="0"/>
              <a:t>: Add/Modify Log Path </a:t>
            </a:r>
            <a:r>
              <a:rPr lang="en-US" altLang="ko-KR" sz="1400" b="1" dirty="0" err="1" smtClean="0"/>
              <a:t>Imformation</a:t>
            </a:r>
            <a:endParaRPr lang="en-US" altLang="ko-KR" sz="1400" b="1" dirty="0" smtClean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54724" y="2204264"/>
            <a:ext cx="106826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상세 구성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030714" y="2854007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1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64435" y="2785386"/>
            <a:ext cx="5578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이름 </a:t>
            </a:r>
            <a:r>
              <a:rPr lang="en-US" altLang="ko-KR" sz="1400" b="1" dirty="0" err="1" smtClean="0"/>
              <a:t>TextBox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로그위치정보 이름을 받는다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3" name="타원 52"/>
          <p:cNvSpPr/>
          <p:nvPr/>
        </p:nvSpPr>
        <p:spPr>
          <a:xfrm>
            <a:off x="6030714" y="3193484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2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64435" y="3124863"/>
            <a:ext cx="54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IP </a:t>
            </a:r>
            <a:r>
              <a:rPr lang="en-US" altLang="ko-KR" sz="1400" b="1" dirty="0" err="1" smtClean="0"/>
              <a:t>TextBox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접속할 서버의 </a:t>
            </a:r>
            <a:r>
              <a:rPr lang="en-US" altLang="ko-KR" sz="1400" b="1" dirty="0" smtClean="0"/>
              <a:t>IP</a:t>
            </a:r>
            <a:r>
              <a:rPr lang="ko-KR" altLang="en-US" sz="1400" b="1" dirty="0" smtClean="0"/>
              <a:t>를 받는다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5" name="타원 54"/>
          <p:cNvSpPr/>
          <p:nvPr/>
        </p:nvSpPr>
        <p:spPr>
          <a:xfrm>
            <a:off x="6030714" y="3558901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3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64435" y="3490280"/>
            <a:ext cx="54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USER </a:t>
            </a:r>
            <a:r>
              <a:rPr lang="en-US" altLang="ko-KR" sz="1400" b="1" dirty="0" err="1" smtClean="0"/>
              <a:t>TextBox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접속할 서버의 유저 아이디를 받는다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7" name="타원 56"/>
          <p:cNvSpPr/>
          <p:nvPr/>
        </p:nvSpPr>
        <p:spPr>
          <a:xfrm>
            <a:off x="6030714" y="3981966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4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64435" y="3913345"/>
            <a:ext cx="54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PSW </a:t>
            </a:r>
            <a:r>
              <a:rPr lang="en-US" altLang="ko-KR" sz="1400" b="1" dirty="0" err="1" smtClean="0"/>
              <a:t>TextBox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비밀번호를 받는다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9" name="타원 58"/>
          <p:cNvSpPr/>
          <p:nvPr/>
        </p:nvSpPr>
        <p:spPr>
          <a:xfrm>
            <a:off x="6028612" y="4332714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5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62333" y="4264093"/>
            <a:ext cx="54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Log </a:t>
            </a:r>
            <a:r>
              <a:rPr lang="ko-KR" altLang="en-US" sz="1400" b="1" dirty="0" smtClean="0"/>
              <a:t>위치 </a:t>
            </a:r>
            <a:r>
              <a:rPr lang="en-US" altLang="ko-KR" sz="1400" b="1" dirty="0" err="1" smtClean="0"/>
              <a:t>TextBox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접속할 로그폴더 경로를 받는다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61" name="타원 60"/>
          <p:cNvSpPr/>
          <p:nvPr/>
        </p:nvSpPr>
        <p:spPr>
          <a:xfrm>
            <a:off x="6028612" y="4762785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6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62333" y="4694164"/>
            <a:ext cx="5681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Server </a:t>
            </a:r>
            <a:r>
              <a:rPr lang="ko-KR" altLang="en-US" sz="1400" b="1" dirty="0" smtClean="0"/>
              <a:t>종류 </a:t>
            </a:r>
            <a:r>
              <a:rPr lang="en-US" altLang="ko-KR" sz="1400" b="1" dirty="0" smtClean="0"/>
              <a:t>Radio Button : </a:t>
            </a:r>
            <a:r>
              <a:rPr lang="ko-KR" altLang="en-US" sz="1400" b="1" dirty="0" smtClean="0"/>
              <a:t>접속할 서버 유형을 선택한다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63" name="타원 62"/>
          <p:cNvSpPr/>
          <p:nvPr/>
        </p:nvSpPr>
        <p:spPr>
          <a:xfrm>
            <a:off x="6028612" y="5167376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7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62333" y="5098755"/>
            <a:ext cx="54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연결 </a:t>
            </a:r>
            <a:r>
              <a:rPr lang="en-US" altLang="ko-KR" sz="1400" b="1" dirty="0" smtClean="0"/>
              <a:t>Test : </a:t>
            </a:r>
            <a:r>
              <a:rPr lang="ko-KR" altLang="en-US" sz="1400" b="1" dirty="0" smtClean="0"/>
              <a:t>정상적으로 연결이 되는지 </a:t>
            </a:r>
            <a:r>
              <a:rPr lang="en-US" altLang="ko-KR" sz="1400" b="1" dirty="0" smtClean="0"/>
              <a:t>Test</a:t>
            </a:r>
            <a:r>
              <a:rPr lang="ko-KR" altLang="en-US" sz="1400" b="1" dirty="0" smtClean="0"/>
              <a:t>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65" name="타원 64"/>
          <p:cNvSpPr/>
          <p:nvPr/>
        </p:nvSpPr>
        <p:spPr>
          <a:xfrm>
            <a:off x="6028612" y="5562959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8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62333" y="5494338"/>
            <a:ext cx="54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확인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추가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변경한다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67" name="타원 66"/>
          <p:cNvSpPr/>
          <p:nvPr/>
        </p:nvSpPr>
        <p:spPr>
          <a:xfrm>
            <a:off x="6028612" y="5967550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9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362333" y="5898929"/>
            <a:ext cx="54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취소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창을 닫는다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69" name="타원 68"/>
          <p:cNvSpPr/>
          <p:nvPr/>
        </p:nvSpPr>
        <p:spPr>
          <a:xfrm>
            <a:off x="6028612" y="6327224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0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62333" y="6258603"/>
            <a:ext cx="549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연결 </a:t>
            </a:r>
            <a:r>
              <a:rPr lang="en-US" altLang="ko-KR" sz="1400" b="1" dirty="0" smtClean="0"/>
              <a:t>Message Box : </a:t>
            </a:r>
            <a:r>
              <a:rPr lang="ko-KR" altLang="en-US" sz="1400" b="1" dirty="0" smtClean="0"/>
              <a:t>연결여부를 알린다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43620" y="2172219"/>
            <a:ext cx="24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Modify </a:t>
            </a:r>
            <a:r>
              <a:rPr lang="en-US" altLang="ko-KR" sz="1200" b="1" dirty="0"/>
              <a:t>Log Path </a:t>
            </a:r>
            <a:r>
              <a:rPr lang="en-US" altLang="ko-KR" sz="1200" b="1" dirty="0" err="1"/>
              <a:t>Imformation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3431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="" xmlns:a16="http://schemas.microsoft.com/office/drawing/2014/main" id="{5EE7FBB4-7F43-4D0B-BB41-82D8B759B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409" y="1813537"/>
            <a:ext cx="6959414" cy="38472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t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개요</a:t>
            </a: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목표 구성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 UI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및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다이얼로그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세부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설계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3.1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Class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설계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Diagram</a:t>
            </a:r>
          </a:p>
          <a:p>
            <a:pPr indent="0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3.2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흐름도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시나리오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985C09F5-08DD-4790-92BF-19ECBE6AA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284" y="1723530"/>
            <a:ext cx="1802125" cy="804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목차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50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1. Class </a:t>
            </a:r>
            <a:r>
              <a:rPr lang="ko-KR" altLang="en-US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설계</a:t>
            </a: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, Diagram</a:t>
            </a:r>
            <a:endParaRPr lang="en-US" altLang="ko-KR" sz="3600" b="1" dirty="0">
              <a:solidFill>
                <a:srgbClr val="273E8E"/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6400" y="1001677"/>
            <a:ext cx="1533236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최소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Data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단위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224" y="1429902"/>
            <a:ext cx="463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Data</a:t>
            </a:r>
            <a:r>
              <a:rPr lang="ko-KR" altLang="en-US" sz="1400" b="1" dirty="0" smtClean="0"/>
              <a:t>의 최소 단위를 설계한다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610242" y="2213016"/>
            <a:ext cx="1533236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기능의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Class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6066" y="2619246"/>
            <a:ext cx="310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기능에 대해서 </a:t>
            </a:r>
            <a:r>
              <a:rPr lang="en-US" altLang="ko-KR" sz="1400" b="1" dirty="0" smtClean="0"/>
              <a:t>Class</a:t>
            </a:r>
            <a:r>
              <a:rPr lang="ko-KR" altLang="en-US" sz="1400" b="1" dirty="0" smtClean="0"/>
              <a:t>를 설계한다</a:t>
            </a:r>
            <a:r>
              <a:rPr lang="en-US" altLang="ko-KR" sz="1400" b="1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36" y="1697313"/>
            <a:ext cx="2703200" cy="17671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292" y="961004"/>
            <a:ext cx="2313029" cy="16094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500" y="1001677"/>
            <a:ext cx="9928417" cy="58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1. Class </a:t>
            </a:r>
            <a:r>
              <a:rPr lang="ko-KR" altLang="en-US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설계</a:t>
            </a: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, Diagram</a:t>
            </a:r>
            <a:endParaRPr lang="en-US" altLang="ko-KR" sz="3600" b="1" dirty="0">
              <a:solidFill>
                <a:srgbClr val="273E8E"/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3894" y="1183601"/>
            <a:ext cx="1533236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Class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8030" y="1263251"/>
            <a:ext cx="463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ViewModel</a:t>
            </a:r>
            <a:r>
              <a:rPr lang="ko-KR" altLang="en-US" sz="1400" b="1" dirty="0" smtClean="0"/>
              <a:t>에 대한 </a:t>
            </a:r>
            <a:r>
              <a:rPr lang="en-US" altLang="ko-KR" sz="1400" b="1" dirty="0" err="1" smtClean="0"/>
              <a:t>Calss</a:t>
            </a:r>
            <a:r>
              <a:rPr lang="ko-KR" altLang="en-US" sz="1400" b="1" dirty="0" smtClean="0"/>
              <a:t>를 설계한다</a:t>
            </a:r>
            <a:r>
              <a:rPr lang="en-US" altLang="ko-KR" sz="1400" b="1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1601397"/>
            <a:ext cx="8449541" cy="31411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490" y="4668902"/>
            <a:ext cx="5584136" cy="21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1. Class </a:t>
            </a:r>
            <a:r>
              <a:rPr lang="ko-KR" altLang="en-US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설계</a:t>
            </a: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, Diagram</a:t>
            </a:r>
            <a:endParaRPr lang="en-US" altLang="ko-KR" sz="3600" b="1" dirty="0">
              <a:solidFill>
                <a:srgbClr val="273E8E"/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4" y="3887747"/>
            <a:ext cx="1776192" cy="1081360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680110" y="1354347"/>
            <a:ext cx="1533236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UI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Class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94246" y="1433997"/>
            <a:ext cx="463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ViewModel</a:t>
            </a:r>
            <a:r>
              <a:rPr lang="ko-KR" altLang="en-US" sz="1400" b="1" dirty="0" smtClean="0"/>
              <a:t>에 대한 </a:t>
            </a:r>
            <a:r>
              <a:rPr lang="en-US" altLang="ko-KR" sz="1400" b="1" dirty="0" err="1" smtClean="0"/>
              <a:t>Calss</a:t>
            </a:r>
            <a:r>
              <a:rPr lang="ko-KR" altLang="en-US" sz="1400" b="1" dirty="0" smtClean="0"/>
              <a:t>를 설계한다</a:t>
            </a:r>
            <a:r>
              <a:rPr lang="en-US" altLang="ko-KR" sz="1400" b="1" dirty="0" smtClean="0"/>
              <a:t>.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51" y="1917790"/>
            <a:ext cx="4704864" cy="1749040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11992" y="2018442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1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36563" y="4070395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7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15749" y="1826707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2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23384" y="3036735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3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085931" y="2284363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4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854299" y="2273837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5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681636" y="3081907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6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11" y="3877844"/>
            <a:ext cx="1096454" cy="996092"/>
          </a:xfrm>
          <a:prstGeom prst="rect">
            <a:avLst/>
          </a:prstGeom>
        </p:spPr>
      </p:pic>
      <p:sp>
        <p:nvSpPr>
          <p:cNvPr id="55" name="타원 54"/>
          <p:cNvSpPr/>
          <p:nvPr/>
        </p:nvSpPr>
        <p:spPr>
          <a:xfrm>
            <a:off x="2061067" y="4049366"/>
            <a:ext cx="172663" cy="170536"/>
          </a:xfrm>
          <a:prstGeom prst="ellipse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8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346" y="1081572"/>
            <a:ext cx="9331979" cy="57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흐름도 </a:t>
            </a: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-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로그 서버 관리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8133" y="997236"/>
            <a:ext cx="11818046" cy="5755990"/>
          </a:xfrm>
          <a:prstGeom prst="roundRect">
            <a:avLst>
              <a:gd name="adj" fmla="val 13242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  Add/Modify Log Server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Imformation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72" y="5061430"/>
            <a:ext cx="1541885" cy="15323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68" y="3407215"/>
            <a:ext cx="2830520" cy="1542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9" y="1565603"/>
            <a:ext cx="2855539" cy="18418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64793" y="1689345"/>
            <a:ext cx="627262" cy="169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5400000">
            <a:off x="1499163" y="3233865"/>
            <a:ext cx="688622" cy="3273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1254529" y="4814457"/>
            <a:ext cx="688622" cy="3273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41618" y="4790091"/>
            <a:ext cx="680004" cy="115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257" y="1510028"/>
            <a:ext cx="9271062" cy="50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흐름도 </a:t>
            </a: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-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로그 서버 관리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4081" y="997235"/>
            <a:ext cx="11649074" cy="5746465"/>
          </a:xfrm>
          <a:prstGeom prst="roundRect">
            <a:avLst>
              <a:gd name="adj" fmla="val 13242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    Delete Log Server </a:t>
            </a:r>
            <a:r>
              <a:rPr lang="en-US" altLang="ko-KR" sz="1400" b="1" dirty="0" err="1">
                <a:solidFill>
                  <a:schemeClr val="tx1"/>
                </a:solidFill>
              </a:rPr>
              <a:t>Imformation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94" y="3539814"/>
            <a:ext cx="2830520" cy="1542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05" y="1698202"/>
            <a:ext cx="2855539" cy="18418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98119" y="1821944"/>
            <a:ext cx="627262" cy="169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5400000">
            <a:off x="1432489" y="3366464"/>
            <a:ext cx="688622" cy="3273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75396" y="4916934"/>
            <a:ext cx="317226" cy="126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b="22800"/>
          <a:stretch/>
        </p:blipFill>
        <p:spPr>
          <a:xfrm>
            <a:off x="2414088" y="1416452"/>
            <a:ext cx="9562091" cy="52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흐름도 </a:t>
            </a: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-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로그 서버 관리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335" y="1012313"/>
            <a:ext cx="11629390" cy="5731098"/>
          </a:xfrm>
          <a:prstGeom prst="roundRect">
            <a:avLst>
              <a:gd name="adj" fmla="val 13242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b="1" dirty="0"/>
              <a:t>Log Server Connect Test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09" y="4967864"/>
            <a:ext cx="1541885" cy="15323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7946"/>
          <a:stretch/>
        </p:blipFill>
        <p:spPr>
          <a:xfrm>
            <a:off x="406401" y="1472037"/>
            <a:ext cx="1486408" cy="18418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42605"/>
          <a:stretch/>
        </p:blipFill>
        <p:spPr>
          <a:xfrm>
            <a:off x="508001" y="3303988"/>
            <a:ext cx="1613761" cy="15402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77414" y="1603478"/>
            <a:ext cx="627262" cy="153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5400000">
            <a:off x="281296" y="3140299"/>
            <a:ext cx="688622" cy="3273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239224" y="4724062"/>
            <a:ext cx="688622" cy="3273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9148" y="4681625"/>
            <a:ext cx="995592" cy="126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9263" y="6295120"/>
            <a:ext cx="464451" cy="13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72" y="5401307"/>
            <a:ext cx="864795" cy="6759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rcRect b="12144"/>
          <a:stretch/>
        </p:blipFill>
        <p:spPr>
          <a:xfrm>
            <a:off x="1770441" y="1536289"/>
            <a:ext cx="10080184" cy="51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흐름도 </a:t>
            </a: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-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로그 서버 관리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930" y="997236"/>
            <a:ext cx="11652249" cy="5775040"/>
          </a:xfrm>
          <a:prstGeom prst="roundRect">
            <a:avLst>
              <a:gd name="adj" fmla="val 13242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b="1" dirty="0"/>
              <a:t>Log </a:t>
            </a:r>
            <a:r>
              <a:rPr lang="en-US" altLang="ko-KR" sz="1400" b="1" dirty="0" smtClean="0"/>
              <a:t>Server</a:t>
            </a:r>
          </a:p>
          <a:p>
            <a:r>
              <a:rPr lang="en-US" altLang="ko-KR" sz="1400" b="1" dirty="0" smtClean="0"/>
              <a:t> </a:t>
            </a:r>
            <a:r>
              <a:rPr lang="en-US" altLang="ko-KR" sz="1400" b="1" dirty="0"/>
              <a:t>Log </a:t>
            </a:r>
            <a:r>
              <a:rPr lang="ko-KR" altLang="en-US" sz="1400" b="1" dirty="0"/>
              <a:t>분석 </a:t>
            </a:r>
            <a:r>
              <a:rPr lang="en-US" altLang="ko-KR" sz="1400" b="1" dirty="0"/>
              <a:t>Test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36279"/>
          <a:stretch/>
        </p:blipFill>
        <p:spPr>
          <a:xfrm>
            <a:off x="411694" y="3639863"/>
            <a:ext cx="1803647" cy="15427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35778"/>
          <a:stretch/>
        </p:blipFill>
        <p:spPr>
          <a:xfrm>
            <a:off x="390606" y="1798251"/>
            <a:ext cx="1833880" cy="18418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1618" y="1925504"/>
            <a:ext cx="627262" cy="169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5400000">
            <a:off x="812781" y="3456573"/>
            <a:ext cx="688622" cy="3273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6439" y="5018228"/>
            <a:ext cx="510896" cy="126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8632"/>
          <a:stretch/>
        </p:blipFill>
        <p:spPr>
          <a:xfrm>
            <a:off x="2274529" y="1010007"/>
            <a:ext cx="8793521" cy="57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 1. </a:t>
            </a:r>
            <a:r>
              <a:rPr lang="ko-KR" altLang="en-US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개요 및 목적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33400" y="1285629"/>
            <a:ext cx="768152" cy="423766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제목</a:t>
            </a:r>
            <a:endParaRPr lang="ko-KR" altLang="en-US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77753" y="1301726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Log </a:t>
            </a:r>
            <a:r>
              <a:rPr lang="ko-KR" altLang="en-US" b="1" dirty="0"/>
              <a:t>분석 유틸리티</a:t>
            </a:r>
            <a:endParaRPr lang="ko-KR" altLang="en-US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33400" y="2062015"/>
            <a:ext cx="768152" cy="423766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동기</a:t>
            </a:r>
            <a:endParaRPr lang="ko-KR" altLang="en-US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77559" y="2041788"/>
            <a:ext cx="917594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b="1" dirty="0" smtClean="0"/>
              <a:t>1. </a:t>
            </a:r>
            <a:r>
              <a:rPr lang="ko-KR" altLang="en-US" b="1" dirty="0" smtClean="0"/>
              <a:t>많은 양의 </a:t>
            </a:r>
            <a:r>
              <a:rPr lang="en-US" altLang="ko-KR" b="1" dirty="0" smtClean="0"/>
              <a:t>Log</a:t>
            </a:r>
            <a:r>
              <a:rPr lang="ko-KR" altLang="en-US" b="1" dirty="0" smtClean="0"/>
              <a:t>를 분석함에 있어 어려움이 존재</a:t>
            </a:r>
            <a:endParaRPr lang="en-US" altLang="ko-KR" b="1" dirty="0" smtClean="0"/>
          </a:p>
          <a:p>
            <a:pPr>
              <a:lnSpc>
                <a:spcPct val="125000"/>
              </a:lnSpc>
            </a:pPr>
            <a:r>
              <a:rPr lang="en-US" altLang="ko-KR" b="1" dirty="0" smtClean="0"/>
              <a:t>2. </a:t>
            </a:r>
            <a:r>
              <a:rPr lang="ko-KR" altLang="en-US" b="1" dirty="0" smtClean="0"/>
              <a:t>보다 간편하고 쉽게 비교할 수 있는 유틸리티 필요</a:t>
            </a:r>
            <a:endParaRPr lang="en-US" altLang="ko-KR" b="1" dirty="0" smtClean="0"/>
          </a:p>
          <a:p>
            <a:pPr>
              <a:lnSpc>
                <a:spcPct val="125000"/>
              </a:lnSpc>
            </a:pPr>
            <a:r>
              <a:rPr lang="en-US" altLang="ko-KR" b="1" dirty="0" smtClean="0"/>
              <a:t>3. </a:t>
            </a:r>
            <a:r>
              <a:rPr lang="ko-KR" altLang="en-US" b="1" dirty="0" smtClean="0"/>
              <a:t>수많은 </a:t>
            </a:r>
            <a:r>
              <a:rPr lang="en-US" altLang="ko-KR" b="1" dirty="0" smtClean="0"/>
              <a:t>Log</a:t>
            </a:r>
            <a:r>
              <a:rPr lang="ko-KR" altLang="en-US" b="1" dirty="0" smtClean="0"/>
              <a:t>를 백업해야 함</a:t>
            </a:r>
            <a:endParaRPr lang="ko-KR" altLang="en-US" dirty="0"/>
          </a:p>
        </p:txBody>
      </p:sp>
      <p:grpSp>
        <p:nvGrpSpPr>
          <p:cNvPr id="65" name="그룹 64"/>
          <p:cNvGrpSpPr/>
          <p:nvPr/>
        </p:nvGrpSpPr>
        <p:grpSpPr>
          <a:xfrm>
            <a:off x="2149650" y="4342608"/>
            <a:ext cx="3510606" cy="2414621"/>
            <a:chOff x="2387598" y="2860214"/>
            <a:chExt cx="3510606" cy="2414621"/>
          </a:xfrm>
        </p:grpSpPr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600" y="2860214"/>
              <a:ext cx="3510603" cy="1735251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2387598" y="4628504"/>
              <a:ext cx="35106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Log </a:t>
              </a:r>
              <a:r>
                <a:rPr lang="ko-KR" altLang="en-US" sz="1200" b="1" dirty="0" smtClean="0"/>
                <a:t>분석대상 이미지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파일 하나당 많으면 </a:t>
              </a:r>
              <a:r>
                <a:rPr lang="en-US" altLang="ko-KR" sz="1200" b="1" dirty="0" smtClean="0"/>
                <a:t>1,658,551</a:t>
              </a:r>
              <a:r>
                <a:rPr lang="ko-KR" altLang="en-US" sz="1200" b="1" dirty="0" smtClean="0"/>
                <a:t>줄이 넘고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 smtClean="0"/>
                <a:t>수</a:t>
              </a:r>
              <a:r>
                <a:rPr lang="en-US" altLang="ko-KR" sz="1200" b="1" dirty="0" smtClean="0"/>
                <a:t>~</a:t>
              </a:r>
              <a:r>
                <a:rPr lang="ko-KR" altLang="en-US" sz="1200" b="1" dirty="0" smtClean="0"/>
                <a:t>수십 개 존재</a:t>
              </a:r>
              <a:endParaRPr lang="ko-KR" altLang="en-US" sz="1200" dirty="0"/>
            </a:p>
          </p:txBody>
        </p:sp>
      </p:grpSp>
      <p:sp>
        <p:nvSpPr>
          <p:cNvPr id="68" name="모서리가 둥근 직사각형 67"/>
          <p:cNvSpPr/>
          <p:nvPr/>
        </p:nvSpPr>
        <p:spPr>
          <a:xfrm>
            <a:off x="533400" y="3430508"/>
            <a:ext cx="768152" cy="423766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목적</a:t>
            </a:r>
            <a:endParaRPr lang="ko-KR" altLang="en-US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77559" y="3425843"/>
            <a:ext cx="47182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b="1" dirty="0" smtClean="0"/>
              <a:t>1. </a:t>
            </a:r>
            <a:r>
              <a:rPr lang="ko-KR" altLang="en-US" b="1" dirty="0" smtClean="0"/>
              <a:t>쉬운 로그 분석 및 백업 기능</a:t>
            </a:r>
            <a:endParaRPr lang="en-US" altLang="ko-KR" b="1" dirty="0" smtClean="0"/>
          </a:p>
          <a:p>
            <a:pPr>
              <a:lnSpc>
                <a:spcPct val="125000"/>
              </a:lnSpc>
            </a:pPr>
            <a:r>
              <a:rPr lang="en-US" altLang="ko-KR" b="1" dirty="0" smtClean="0"/>
              <a:t>2. </a:t>
            </a:r>
            <a:r>
              <a:rPr lang="ko-KR" altLang="en-US" b="1" dirty="0" smtClean="0"/>
              <a:t>시간 비교 및 쉬운 검색 기능</a:t>
            </a:r>
            <a:endParaRPr lang="ko-KR" altLang="en-US" dirty="0"/>
          </a:p>
        </p:txBody>
      </p:sp>
      <p:grpSp>
        <p:nvGrpSpPr>
          <p:cNvPr id="70" name="그룹 69"/>
          <p:cNvGrpSpPr/>
          <p:nvPr/>
        </p:nvGrpSpPr>
        <p:grpSpPr>
          <a:xfrm>
            <a:off x="7252296" y="4163108"/>
            <a:ext cx="3568064" cy="2409455"/>
            <a:chOff x="6559869" y="2695971"/>
            <a:chExt cx="3568064" cy="2409455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9869" y="2695971"/>
              <a:ext cx="3568064" cy="2171450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588598" y="4828427"/>
              <a:ext cx="3510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Log </a:t>
              </a:r>
              <a:r>
                <a:rPr lang="ko-KR" altLang="en-US" sz="1200" b="1" dirty="0" smtClean="0"/>
                <a:t>분석기 예시 </a:t>
              </a:r>
              <a:r>
                <a:rPr lang="en-US" altLang="ko-KR" sz="1200" b="1" dirty="0" smtClean="0"/>
                <a:t>-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 err="1" smtClean="0"/>
                <a:t>SolarWinds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36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흐름도 </a:t>
            </a: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-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로그 서버 관리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19155" y="1051003"/>
            <a:ext cx="11757024" cy="5681938"/>
          </a:xfrm>
          <a:prstGeom prst="roundRect">
            <a:avLst>
              <a:gd name="adj" fmla="val 13242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  Log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분석기 초기화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2339" b="55545"/>
          <a:stretch/>
        </p:blipFill>
        <p:spPr>
          <a:xfrm>
            <a:off x="325999" y="1631603"/>
            <a:ext cx="11543336" cy="50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흐름도 </a:t>
            </a: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-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로그 서버 관리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19155" y="1051003"/>
            <a:ext cx="11757024" cy="5645072"/>
          </a:xfrm>
          <a:prstGeom prst="roundRect">
            <a:avLst>
              <a:gd name="adj" fmla="val 13242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    Log Collecting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67"/>
          <a:stretch/>
        </p:blipFill>
        <p:spPr>
          <a:xfrm>
            <a:off x="1103921" y="1619427"/>
            <a:ext cx="10810295" cy="46921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2168"/>
          <a:stretch/>
        </p:blipFill>
        <p:spPr>
          <a:xfrm>
            <a:off x="427060" y="2725827"/>
            <a:ext cx="1651404" cy="18332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9637" y="2847612"/>
            <a:ext cx="428428" cy="169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</a:t>
            </a:r>
            <a:r>
              <a:rPr lang="en-US" altLang="ko-KR" dirty="0">
                <a:solidFill>
                  <a:srgbClr val="2876BE"/>
                </a:solidFill>
              </a:rPr>
              <a:t>3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흐름도 </a:t>
            </a:r>
            <a:r>
              <a:rPr lang="en-US" altLang="ko-KR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-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로그 서버 관리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19155" y="1006945"/>
            <a:ext cx="11757024" cy="5746280"/>
          </a:xfrm>
          <a:prstGeom prst="roundRect">
            <a:avLst>
              <a:gd name="adj" fmla="val 13242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b="1" dirty="0">
                <a:solidFill>
                  <a:schemeClr val="tx1"/>
                </a:solidFill>
              </a:rPr>
              <a:t>Log 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nteraction</a:t>
            </a:r>
            <a:endParaRPr lang="ko-KR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30" y="2387817"/>
            <a:ext cx="1695664" cy="108859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09658" y="2588866"/>
            <a:ext cx="1234581" cy="643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94569" y="3221488"/>
            <a:ext cx="1325025" cy="211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29567" y="2563212"/>
            <a:ext cx="380091" cy="913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40267"/>
          <a:stretch/>
        </p:blipFill>
        <p:spPr>
          <a:xfrm>
            <a:off x="1944239" y="1230585"/>
            <a:ext cx="9782009" cy="55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="" xmlns:a16="http://schemas.microsoft.com/office/drawing/2014/main" id="{5EE7FBB4-7F43-4D0B-BB41-82D8B759B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409" y="1813537"/>
            <a:ext cx="6959414" cy="34522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t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개요</a:t>
            </a: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목표 구성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2. UI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및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다이얼로그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세부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설계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0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시나리오</a:t>
            </a:r>
          </a:p>
          <a:p>
            <a:pPr indent="0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4.1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동작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시나리오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="" xmlns:a16="http://schemas.microsoft.com/office/drawing/2014/main" id="{985C09F5-08DD-4790-92BF-19ECBE6AA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284" y="1723530"/>
            <a:ext cx="1802125" cy="804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36000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indent="-273050" latinLnBrk="0">
              <a:lnSpc>
                <a:spcPct val="150000"/>
              </a:lnSpc>
              <a:spcBef>
                <a:spcPts val="200"/>
              </a:spcBef>
              <a:tabLst>
                <a:tab pos="71438" algn="l"/>
                <a:tab pos="114300" algn="l"/>
              </a:tabLst>
              <a:defRPr sz="2400" b="1">
                <a:ln>
                  <a:solidFill>
                    <a:srgbClr val="DDE6EF">
                      <a:alpha val="0"/>
                    </a:srgbClr>
                  </a:solidFill>
                </a:ln>
                <a:solidFill>
                  <a:srgbClr val="283C79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indent="0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목차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591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04</a:t>
            </a: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동작 시나리오</a:t>
            </a:r>
            <a:endParaRPr lang="en-US" altLang="ko-KR" sz="3600" b="1" dirty="0">
              <a:solidFill>
                <a:srgbClr val="273E8E"/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16582" y="1016285"/>
            <a:ext cx="11980167" cy="2799510"/>
          </a:xfrm>
          <a:prstGeom prst="roundRect">
            <a:avLst>
              <a:gd name="adj" fmla="val 5949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  Server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추가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변경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삭제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72" y="1505596"/>
            <a:ext cx="9394825" cy="2074245"/>
          </a:xfrm>
          <a:prstGeom prst="rect">
            <a:avLst/>
          </a:prstGeom>
        </p:spPr>
      </p:pic>
      <p:sp>
        <p:nvSpPr>
          <p:cNvPr id="79" name="모서리가 둥근 직사각형 78"/>
          <p:cNvSpPr/>
          <p:nvPr/>
        </p:nvSpPr>
        <p:spPr>
          <a:xfrm>
            <a:off x="116581" y="3878336"/>
            <a:ext cx="11980167" cy="2853401"/>
          </a:xfrm>
          <a:prstGeom prst="roundRect">
            <a:avLst>
              <a:gd name="adj" fmla="val 5949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  Server Test</a:t>
            </a:r>
            <a:endParaRPr lang="ko-KR" altLang="en-US" sz="1600" b="1" dirty="0" smtClean="0">
              <a:solidFill>
                <a:schemeClr val="tx1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47" y="4398013"/>
            <a:ext cx="6067228" cy="189485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424" y="4693388"/>
            <a:ext cx="5391045" cy="166615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0397" y="5419308"/>
            <a:ext cx="680212" cy="5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53" y="276837"/>
            <a:ext cx="1625026" cy="331506"/>
          </a:xfrm>
          <a:prstGeom prst="rect">
            <a:avLst/>
          </a:prstGeom>
        </p:spPr>
      </p:pic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272808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2876BE"/>
                </a:solidFill>
              </a:rPr>
              <a:t>04</a:t>
            </a: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동작 시나리오</a:t>
            </a:r>
            <a:endParaRPr lang="en-US" altLang="ko-KR" sz="3600" b="1" dirty="0">
              <a:solidFill>
                <a:srgbClr val="273E8E"/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7057" y="1037772"/>
            <a:ext cx="11980167" cy="2979908"/>
          </a:xfrm>
          <a:prstGeom prst="roundRect">
            <a:avLst>
              <a:gd name="adj" fmla="val 5949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  Server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LogView</a:t>
            </a:r>
            <a:endParaRPr lang="ko-KR" altLang="en-US" sz="1600" b="1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570395"/>
            <a:ext cx="11315098" cy="225865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07057" y="4066721"/>
            <a:ext cx="11980167" cy="2650409"/>
          </a:xfrm>
          <a:prstGeom prst="roundRect">
            <a:avLst>
              <a:gd name="adj" fmla="val 5949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8000" tIns="18000" rIns="18000" bIns="18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  Log Filtering</a:t>
            </a:r>
            <a:endParaRPr lang="ko-KR" alt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2116" y="4753542"/>
            <a:ext cx="3952584" cy="1474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84706" y="4714584"/>
            <a:ext cx="3952584" cy="1474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21068"/>
          <a:stretch/>
        </p:blipFill>
        <p:spPr>
          <a:xfrm>
            <a:off x="1745526" y="4419130"/>
            <a:ext cx="3969174" cy="1932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762116" y="4631817"/>
            <a:ext cx="3952584" cy="165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88347" y="4753542"/>
            <a:ext cx="1199392" cy="2643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로그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필터링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21068"/>
          <a:stretch/>
        </p:blipFill>
        <p:spPr>
          <a:xfrm>
            <a:off x="6368116" y="4419130"/>
            <a:ext cx="3969174" cy="1932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6384706" y="4450377"/>
            <a:ext cx="3952584" cy="165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678899" y="4650477"/>
            <a:ext cx="1328081" cy="2643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로그 위치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46" y="373021"/>
            <a:ext cx="1725048" cy="35191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096375" y="2399229"/>
            <a:ext cx="729637" cy="782994"/>
            <a:chOff x="4345703" y="2094429"/>
            <a:chExt cx="729637" cy="78299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703" y="2094429"/>
              <a:ext cx="590823" cy="67546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660" y="2163900"/>
              <a:ext cx="469680" cy="71352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365989" y="2551837"/>
            <a:ext cx="5460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THANK YOU FOR</a:t>
            </a:r>
          </a:p>
          <a:p>
            <a:pPr algn="ctr"/>
            <a:r>
              <a:rPr lang="en-US" altLang="ko-KR" sz="3600" b="1" dirty="0">
                <a:solidFill>
                  <a:srgbClr val="1B3C91"/>
                </a:solidFill>
              </a:rPr>
              <a:t>YOUR ATTENTION</a:t>
            </a:r>
          </a:p>
          <a:p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60671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요구사항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876" y="1222865"/>
            <a:ext cx="3491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0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표현 방법 </a:t>
            </a:r>
            <a:r>
              <a:rPr lang="en-US" altLang="ko-KR" sz="2400" b="1" dirty="0" smtClean="0"/>
              <a:t>– 6W3H</a:t>
            </a:r>
            <a:endParaRPr lang="en-US" altLang="ko-KR" sz="2400" b="1" dirty="0"/>
          </a:p>
        </p:txBody>
      </p:sp>
      <p:pic>
        <p:nvPicPr>
          <p:cNvPr id="17" name="Picture 2" descr="09화 주요 비즈니스 프레임워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98" y="2505950"/>
            <a:ext cx="3321338" cy="359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1623008" y="2477844"/>
            <a:ext cx="98750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Why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3354" y="2512206"/>
            <a:ext cx="2313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요구사항의 목적</a:t>
            </a:r>
            <a:endParaRPr lang="ko-KR" altLang="en-US" sz="14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23008" y="3704079"/>
            <a:ext cx="98750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Whom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3355" y="3740799"/>
            <a:ext cx="345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대상자에 </a:t>
            </a:r>
            <a:r>
              <a:rPr lang="ko-KR" altLang="en-US" sz="1400" b="1" dirty="0"/>
              <a:t>대한 </a:t>
            </a:r>
            <a:r>
              <a:rPr lang="ko-KR" altLang="en-US" sz="1400" b="1" dirty="0" smtClean="0"/>
              <a:t>정의</a:t>
            </a:r>
            <a:endParaRPr lang="ko-KR" altLang="en-US" sz="14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623008" y="4930314"/>
            <a:ext cx="98750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How to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13355" y="4969392"/>
            <a:ext cx="3990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수행을 위한 방법</a:t>
            </a:r>
            <a:endParaRPr lang="ko-KR" altLang="en-US" sz="14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623008" y="2886589"/>
            <a:ext cx="98750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What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13353" y="2921737"/>
            <a:ext cx="231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목표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23008" y="4112824"/>
            <a:ext cx="98750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When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13355" y="4150330"/>
            <a:ext cx="299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실행에 대한 시기 명시</a:t>
            </a:r>
            <a:endParaRPr lang="ko-KR" altLang="en-US" sz="14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623008" y="4521569"/>
            <a:ext cx="98750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Where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13355" y="4559861"/>
            <a:ext cx="525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어디에서 실행하는지 명시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중요하지 않기에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생략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623008" y="5339062"/>
            <a:ext cx="98750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How Much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13355" y="5378923"/>
            <a:ext cx="4708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수행에 대한 소요예산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중요하지 않기에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생략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623008" y="3295334"/>
            <a:ext cx="98750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Who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13354" y="3331268"/>
            <a:ext cx="345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요구사항 주체자에 대한 상세 내용 정의</a:t>
            </a:r>
            <a:endParaRPr lang="ko-KR" altLang="en-US" sz="14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23008" y="5748593"/>
            <a:ext cx="987509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How Long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13356" y="5788454"/>
            <a:ext cx="3385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 일정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중요하지 않기에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생략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24373" y="1776676"/>
            <a:ext cx="10965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6</a:t>
            </a:r>
            <a:r>
              <a:rPr lang="ko-KR" altLang="en-US" sz="1400" b="1" dirty="0" err="1" smtClean="0"/>
              <a:t>하원칙의</a:t>
            </a:r>
            <a:r>
              <a:rPr lang="ko-KR" altLang="en-US" sz="1400" b="1" dirty="0" smtClean="0"/>
              <a:t> 확장 개념으로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필요한 주요 항목의 누락을 사전에 방지할 수 있다</a:t>
            </a:r>
            <a:r>
              <a:rPr lang="en-US" altLang="ko-KR" sz="1400" b="1" dirty="0" smtClean="0"/>
              <a:t>.</a:t>
            </a:r>
          </a:p>
          <a:p>
            <a:r>
              <a:rPr lang="ko-KR" altLang="en-US" sz="1400" b="1" dirty="0"/>
              <a:t>각각 </a:t>
            </a:r>
            <a:r>
              <a:rPr lang="en-US" altLang="ko-KR" sz="1400" b="1" dirty="0"/>
              <a:t>6W3H</a:t>
            </a:r>
            <a:r>
              <a:rPr lang="ko-KR" altLang="en-US" sz="1400" b="1" dirty="0"/>
              <a:t>에 해당하는 요소들에 대해서</a:t>
            </a:r>
            <a:r>
              <a:rPr lang="en-US" altLang="ko-KR" sz="1400" b="1" dirty="0"/>
              <a:t>, 1. </a:t>
            </a:r>
            <a:r>
              <a:rPr lang="ko-KR" altLang="en-US" sz="1400" b="1" dirty="0"/>
              <a:t>로그수집</a:t>
            </a:r>
            <a:r>
              <a:rPr lang="en-US" altLang="ko-KR" sz="1400" b="1" dirty="0"/>
              <a:t>, 2. </a:t>
            </a:r>
            <a:r>
              <a:rPr lang="ko-KR" altLang="en-US" sz="1400" b="1" dirty="0" err="1"/>
              <a:t>로그별</a:t>
            </a:r>
            <a:r>
              <a:rPr lang="ko-KR" altLang="en-US" sz="1400" b="1" dirty="0"/>
              <a:t> 시간차 획득</a:t>
            </a:r>
            <a:r>
              <a:rPr lang="en-US" altLang="ko-KR" sz="1400" b="1" dirty="0"/>
              <a:t>, 3. </a:t>
            </a:r>
            <a:r>
              <a:rPr lang="ko-KR" altLang="en-US" sz="1400" b="1" dirty="0"/>
              <a:t>로그 백업</a:t>
            </a:r>
            <a:r>
              <a:rPr lang="en-US" altLang="ko-KR" sz="1400" b="1" dirty="0"/>
              <a:t>, 4. </a:t>
            </a:r>
            <a:r>
              <a:rPr lang="ko-KR" altLang="en-US" sz="1400" b="1" dirty="0"/>
              <a:t>로그 </a:t>
            </a:r>
            <a:r>
              <a:rPr lang="ko-KR" altLang="en-US" sz="1400" b="1" dirty="0" err="1"/>
              <a:t>뷰어</a:t>
            </a:r>
            <a:r>
              <a:rPr lang="en-US" altLang="ko-KR" sz="1400" b="1" dirty="0"/>
              <a:t>, 4</a:t>
            </a:r>
            <a:r>
              <a:rPr lang="ko-KR" altLang="en-US" sz="1400" b="1" dirty="0"/>
              <a:t>가지를 자세히 서술한다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903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요구사항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345224"/>
              </p:ext>
            </p:extLst>
          </p:nvPr>
        </p:nvGraphicFramePr>
        <p:xfrm>
          <a:off x="2459289" y="3409187"/>
          <a:ext cx="7315332" cy="330489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50973"/>
                <a:gridCol w="6664359"/>
              </a:tblGrid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 로그를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수집한다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.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What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 서버에 존재하는 로그를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FTP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활용하여 수집하는데 목적이 있다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.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 smtClean="0">
                          <a:effectLst/>
                        </a:rPr>
                        <a:t>  로그를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받아올 서버에 대해서 요청정보를 등록 후 저장한다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. </a:t>
                      </a:r>
                      <a:endParaRPr lang="ko-KR" altLang="en-US" sz="1200" b="1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ko-KR" altLang="en-US" sz="12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⑵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서버 요청정보에 대한 내용은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Local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폴더 내부에 저장한다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받아올 파일은 선택할 수 있다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</a:t>
                      </a:r>
                      <a:endParaRPr lang="ko-KR" altLang="en-US" sz="1200" b="1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1" u="none" strike="noStrike" dirty="0" smtClean="0">
                          <a:effectLst/>
                        </a:rPr>
                        <a:t>  받아온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Log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폴더는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local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의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“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프로젝트 내부폴더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\LOG\</a:t>
                      </a:r>
                      <a:r>
                        <a:rPr lang="ko-KR" altLang="en-US" sz="12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⑴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요청정보 이름 폴더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\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”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에 저장한다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u="none" strike="noStrike" dirty="0" smtClean="0">
                          <a:effectLst/>
                        </a:rPr>
                        <a:t>  서버는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원하는 만큼 존재한다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.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유형은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Linux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서버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, Window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서버가 존재한다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u="none" strike="noStrike" dirty="0" smtClean="0">
                          <a:effectLst/>
                        </a:rPr>
                        <a:t>  요청정보는 서버마다 존재하고</a:t>
                      </a:r>
                      <a:r>
                        <a:rPr lang="en-US" altLang="ko-KR" sz="1200" b="1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추가</a:t>
                      </a:r>
                      <a:r>
                        <a:rPr lang="en-US" altLang="ko-KR" sz="1200" b="1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1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변경</a:t>
                      </a:r>
                      <a:r>
                        <a:rPr lang="en-US" altLang="ko-KR" sz="1200" b="1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1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삭제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가능하다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서버에는 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exe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파일들이 존재하고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그 파일 경로에 각각 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Log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폴더가 존재한다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 (1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서버 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3~5exe)</a:t>
                      </a:r>
                      <a:endParaRPr lang="en-US" altLang="ko-KR" sz="1200" b="1" i="0" u="none" strike="noStrike" dirty="0" smtClean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dirty="0" smtClean="0">
                          <a:effectLst/>
                        </a:rPr>
                        <a:t>  Log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폴더 위치에 현재 등록되는 </a:t>
                      </a:r>
                      <a:r>
                        <a:rPr lang="ko-KR" altLang="en-US" sz="12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①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“*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.Log”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파일</a:t>
                      </a:r>
                      <a:r>
                        <a:rPr lang="ko-KR" altLang="en-US" sz="1200" b="1" u="none" strike="noStrike" baseline="0" dirty="0" smtClean="0">
                          <a:effectLst/>
                        </a:rPr>
                        <a:t> 및 </a:t>
                      </a:r>
                      <a:r>
                        <a:rPr lang="ko-KR" altLang="en-US" sz="12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②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“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backup”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이라는 폴더가 존재한다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  “</a:t>
                      </a:r>
                      <a:r>
                        <a:rPr lang="en-US" altLang="ko-KR" sz="12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backup”</a:t>
                      </a:r>
                      <a:r>
                        <a:rPr lang="ko-KR" altLang="en-US" sz="12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폴더에는 백업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된 </a:t>
                      </a:r>
                      <a:r>
                        <a:rPr lang="ko-KR" altLang="en-US" sz="12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③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“*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날짜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.00.log”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가 존재한다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b="1" u="none" strike="noStrike" dirty="0" smtClean="0">
                          <a:effectLst/>
                        </a:rPr>
                        <a:t>  Backup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폴더에 등록되는 규칙은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,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날짜 일수가 변하거나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, Log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용량이 찼을 때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(1GB)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등록된다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 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 “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Log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수집“ 동작이 발생하면 로그를 수집한다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.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버튼으로 동작 가능하다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.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How to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저장된 요청정보</a:t>
                      </a:r>
                      <a:r>
                        <a:rPr lang="ko-KR" altLang="en-US" sz="1200" b="1" u="none" strike="noStrike" baseline="0" dirty="0" smtClean="0">
                          <a:effectLst/>
                        </a:rPr>
                        <a:t> 및 </a:t>
                      </a:r>
                      <a:r>
                        <a:rPr lang="en-US" altLang="ko-KR" sz="1200" b="1" u="none" strike="noStrike" dirty="0" err="1" smtClean="0">
                          <a:effectLst/>
                        </a:rPr>
                        <a:t>Mirero.mls.Ftp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를 활용해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Ftp/</a:t>
                      </a:r>
                      <a:r>
                        <a:rPr lang="en-US" altLang="ko-KR" sz="1200" b="1" u="none" strike="noStrike" dirty="0" err="1">
                          <a:effectLst/>
                        </a:rPr>
                        <a:t>Sftp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통신을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진행한다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</a:t>
                      </a:r>
                      <a:endParaRPr lang="en-US" altLang="ko-KR" sz="1200" b="1" dirty="0" smtClean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b="1" u="none" strike="noStrike" dirty="0" smtClean="0">
                          <a:effectLst/>
                        </a:rPr>
                        <a:t>  Window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서버는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Ftp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통신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, Linux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서버는 </a:t>
                      </a:r>
                      <a:r>
                        <a:rPr lang="en-US" altLang="ko-KR" sz="1200" b="1" u="none" strike="noStrike" dirty="0" err="1">
                          <a:effectLst/>
                        </a:rPr>
                        <a:t>Sftp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통신을 한다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b="1" u="none" strike="noStrike" dirty="0" smtClean="0">
                          <a:effectLst/>
                        </a:rPr>
                        <a:t>  Log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파일 위치는 “요청정보“의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“</a:t>
                      </a:r>
                      <a:r>
                        <a:rPr lang="ko-KR" altLang="en-US" sz="12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⑶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접속대상파일위치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”를 통해 획득한다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.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Log 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전체를 받는다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96876" y="1003256"/>
            <a:ext cx="200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로그 수집</a:t>
            </a:r>
            <a:endParaRPr lang="en-US" altLang="ko-KR" sz="2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718762" y="1114923"/>
            <a:ext cx="235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로그를 수집한다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87310" y="1105842"/>
            <a:ext cx="459681" cy="286647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Why</a:t>
            </a:r>
            <a:endParaRPr lang="ko-KR" altLang="en-US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2" y="1495075"/>
            <a:ext cx="6211745" cy="198675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917" y="1114923"/>
            <a:ext cx="3158110" cy="223603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702" y="984052"/>
            <a:ext cx="2159775" cy="1703767"/>
          </a:xfrm>
          <a:prstGeom prst="rect">
            <a:avLst/>
          </a:prstGeom>
        </p:spPr>
      </p:pic>
      <p:sp>
        <p:nvSpPr>
          <p:cNvPr id="46" name="설명선 1(강조선) 45"/>
          <p:cNvSpPr/>
          <p:nvPr/>
        </p:nvSpPr>
        <p:spPr>
          <a:xfrm>
            <a:off x="10255288" y="4234154"/>
            <a:ext cx="488912" cy="105951"/>
          </a:xfrm>
          <a:prstGeom prst="accentCallout1">
            <a:avLst>
              <a:gd name="adj1" fmla="val 18750"/>
              <a:gd name="adj2" fmla="val -8333"/>
              <a:gd name="adj3" fmla="val 119939"/>
              <a:gd name="adj4" fmla="val -979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176642" y="4117852"/>
            <a:ext cx="14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(System.IO </a:t>
            </a:r>
            <a:r>
              <a:rPr lang="ko-KR" altLang="en-US" sz="800" b="1" dirty="0"/>
              <a:t>사용</a:t>
            </a:r>
            <a:r>
              <a:rPr lang="en-US" altLang="ko-KR" sz="800" b="1" dirty="0" smtClean="0"/>
              <a:t>)</a:t>
            </a:r>
          </a:p>
          <a:p>
            <a:r>
              <a:rPr lang="en-US" altLang="ko-KR" sz="800" b="1" dirty="0" smtClean="0"/>
              <a:t>(</a:t>
            </a:r>
            <a:r>
              <a:rPr lang="en-US" altLang="ko-KR" sz="800" b="1" dirty="0" smtClean="0">
                <a:hlinkClick r:id="rId5" tooltip="Log 분석 유틸리티 TermProject (1) 요구사항 분석 - 요구사항 기능 분석"/>
              </a:rPr>
              <a:t>#</a:t>
            </a:r>
            <a:r>
              <a:rPr lang="en-US" altLang="ko-KR" sz="800" b="1" dirty="0">
                <a:hlinkClick r:id="rId5" tooltip="Log 분석 유틸리티 TermProject (1) 요구사항 분석 - 요구사항 기능 분석"/>
              </a:rPr>
              <a:t>33 (comment 436086</a:t>
            </a:r>
            <a:r>
              <a:rPr lang="en-US" altLang="ko-KR" sz="800" b="1" dirty="0" smtClean="0">
                <a:hlinkClick r:id="rId5" tooltip="Log 분석 유틸리티 TermProject (1) 요구사항 분석 - 요구사항 기능 분석"/>
              </a:rPr>
              <a:t>)</a:t>
            </a:r>
            <a:r>
              <a:rPr lang="en-US" altLang="ko-KR" sz="800" b="1" dirty="0" smtClean="0"/>
              <a:t>)</a:t>
            </a:r>
            <a:endParaRPr lang="en-US" altLang="ko-KR" sz="800" b="1" dirty="0"/>
          </a:p>
        </p:txBody>
      </p:sp>
      <p:sp>
        <p:nvSpPr>
          <p:cNvPr id="48" name="설명선 1(강조선) 47"/>
          <p:cNvSpPr/>
          <p:nvPr/>
        </p:nvSpPr>
        <p:spPr>
          <a:xfrm>
            <a:off x="10236238" y="5443298"/>
            <a:ext cx="488912" cy="105951"/>
          </a:xfrm>
          <a:prstGeom prst="accentCallout1">
            <a:avLst>
              <a:gd name="adj1" fmla="val 18750"/>
              <a:gd name="adj2" fmla="val -8333"/>
              <a:gd name="adj3" fmla="val 119939"/>
              <a:gd name="adj4" fmla="val -979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157591" y="5326996"/>
            <a:ext cx="1891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800" b="1" dirty="0"/>
              <a:t>(</a:t>
            </a:r>
            <a:r>
              <a:rPr lang="en-US" altLang="ko-KR" sz="800" b="1" dirty="0">
                <a:hlinkClick r:id="rId6" tooltip="Log 분석 유틸리티 TermProject (1) 요구사항 분석 - 요구사항 기타 분석"/>
              </a:rPr>
              <a:t>#34 (comment 436286</a:t>
            </a:r>
            <a:r>
              <a:rPr lang="en-US" altLang="ko-KR" sz="800" b="1" dirty="0" smtClean="0">
                <a:hlinkClick r:id="rId6" tooltip="Log 분석 유틸리티 TermProject (1) 요구사항 분석 - 요구사항 기타 분석"/>
              </a:rPr>
              <a:t>)</a:t>
            </a:r>
            <a:r>
              <a:rPr lang="en-US" altLang="ko-KR" sz="800" b="1" dirty="0" smtClean="0"/>
              <a:t>)</a:t>
            </a:r>
          </a:p>
          <a:p>
            <a:pPr fontAlgn="ctr"/>
            <a:r>
              <a:rPr lang="en-US" altLang="ko-KR" sz="800" b="1" dirty="0" smtClean="0"/>
              <a:t>(</a:t>
            </a:r>
            <a:r>
              <a:rPr lang="en-US" altLang="ko-KR" sz="800" b="1" dirty="0" smtClean="0">
                <a:hlinkClick r:id="rId7" tooltip="Log 분석 유틸리티 TermProject (1) 요구사항 분석 - 요구사항 구성 분석"/>
              </a:rPr>
              <a:t>#</a:t>
            </a:r>
            <a:r>
              <a:rPr lang="en-US" altLang="ko-KR" sz="800" b="1" dirty="0">
                <a:hlinkClick r:id="rId7" tooltip="Log 분석 유틸리티 TermProject (1) 요구사항 분석 - 요구사항 구성 분석"/>
              </a:rPr>
              <a:t>30 (comment 435899)</a:t>
            </a:r>
            <a:r>
              <a:rPr lang="en-US" altLang="ko-KR" sz="800" b="1" dirty="0"/>
              <a:t>) </a:t>
            </a:r>
            <a:r>
              <a:rPr lang="en-US" altLang="ko-KR" sz="800" b="1" dirty="0" smtClean="0"/>
              <a:t>(</a:t>
            </a:r>
            <a:r>
              <a:rPr lang="en-US" altLang="ko-KR" sz="800" b="1" dirty="0" err="1" smtClean="0"/>
              <a:t>archiveAboveSize</a:t>
            </a:r>
            <a:r>
              <a:rPr lang="en-US" altLang="ko-KR" sz="800" b="1" dirty="0"/>
              <a:t>="1073741824“)</a:t>
            </a:r>
            <a:endParaRPr lang="ko-KR" altLang="en-US" sz="8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설명선 1(강조선) 49"/>
          <p:cNvSpPr/>
          <p:nvPr/>
        </p:nvSpPr>
        <p:spPr>
          <a:xfrm>
            <a:off x="10236238" y="5866863"/>
            <a:ext cx="488912" cy="105951"/>
          </a:xfrm>
          <a:prstGeom prst="accentCallout1">
            <a:avLst>
              <a:gd name="adj1" fmla="val 18750"/>
              <a:gd name="adj2" fmla="val -8333"/>
              <a:gd name="adj3" fmla="val 119939"/>
              <a:gd name="adj4" fmla="val -979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57591" y="5802591"/>
            <a:ext cx="1891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(</a:t>
            </a:r>
            <a:r>
              <a:rPr lang="en-US" altLang="ko-KR" sz="800" b="1" dirty="0">
                <a:hlinkClick r:id="rId8" tooltip="Log 분석 유틸리티 TermProject (1) 요구사항 분석 - 요구사항 기능 분석"/>
              </a:rPr>
              <a:t>#33 (comment 436072)</a:t>
            </a:r>
            <a:r>
              <a:rPr lang="en-US" altLang="ko-KR" sz="800" b="1" dirty="0"/>
              <a:t>)</a:t>
            </a:r>
            <a:endParaRPr lang="en-US" altLang="ko-KR" sz="12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896" y="1932430"/>
            <a:ext cx="2230846" cy="14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요구사항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04476"/>
              </p:ext>
            </p:extLst>
          </p:nvPr>
        </p:nvGraphicFramePr>
        <p:xfrm>
          <a:off x="2066925" y="3852732"/>
          <a:ext cx="7591426" cy="26852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5971"/>
                <a:gridCol w="6925455"/>
              </a:tblGrid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err="1" smtClean="0"/>
                        <a:t>로그별</a:t>
                      </a:r>
                      <a:r>
                        <a:rPr lang="ko-KR" altLang="en-US" sz="1200" b="1" dirty="0" smtClean="0"/>
                        <a:t> 시간차 정보를 저장한다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What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 각 서버의 시간을 획득하여 얻은 시간차를 토대로 로그의 시간차를 저장하는 목적이 있다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임의로 생성한 매우 용량이 작은 “주체 파일”을 생성한다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. (</a:t>
                      </a:r>
                      <a:r>
                        <a:rPr lang="en-US" altLang="ko-KR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baseline="0" dirty="0" smtClean="0">
                          <a:effectLst/>
                        </a:rPr>
                        <a:t>이름은 임의로 지정한다</a:t>
                      </a:r>
                      <a:r>
                        <a:rPr lang="en-US" altLang="ko-KR" sz="1200" b="1" u="none" strike="noStrike" baseline="0" dirty="0" smtClean="0">
                          <a:effectLst/>
                        </a:rPr>
                        <a:t> )</a:t>
                      </a:r>
                      <a:endParaRPr lang="en-US" altLang="ko-KR" sz="1200" b="1" u="none" strike="noStrike" dirty="0" smtClean="0">
                        <a:effectLst/>
                      </a:endParaRP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주체 파일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의 수정 시간을 저장한다</a:t>
                      </a:r>
                      <a:r>
                        <a:rPr lang="en-US" altLang="ko-KR" sz="1200" b="1" dirty="0" smtClean="0"/>
                        <a:t>. </a:t>
                      </a:r>
                      <a:endParaRPr lang="en-US" altLang="ko-KR" sz="1200" dirty="0" smtClean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  </a:t>
                      </a:r>
                      <a:r>
                        <a:rPr lang="ko-KR" altLang="en-US" sz="1200" b="1" dirty="0" smtClean="0"/>
                        <a:t>시간차이 정보는 파일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en-US" altLang="ko-KR" sz="1200" b="1" dirty="0" err="1" smtClean="0"/>
                        <a:t>Log_Imformation</a:t>
                      </a:r>
                      <a:r>
                        <a:rPr lang="en-US" altLang="ko-KR" sz="1200" b="1" dirty="0" smtClean="0"/>
                        <a:t>” </a:t>
                      </a:r>
                      <a:r>
                        <a:rPr lang="ko-KR" altLang="en-US" sz="1200" b="1" dirty="0" smtClean="0"/>
                        <a:t>내부</a:t>
                      </a:r>
                      <a:r>
                        <a:rPr lang="en-US" altLang="ko-KR" sz="1200" b="1" dirty="0" smtClean="0"/>
                        <a:t> “</a:t>
                      </a:r>
                      <a:r>
                        <a:rPr lang="en-US" altLang="ko-KR" sz="1200" b="1" dirty="0" err="1" smtClean="0"/>
                        <a:t>TimeDifference</a:t>
                      </a:r>
                      <a:r>
                        <a:rPr lang="en-US" altLang="ko-KR" sz="1200" b="1" dirty="0" smtClean="0"/>
                        <a:t>” </a:t>
                      </a:r>
                      <a:r>
                        <a:rPr lang="ko-KR" altLang="en-US" sz="1200" b="1" dirty="0" smtClean="0"/>
                        <a:t>값에 저장한다</a:t>
                      </a:r>
                      <a:r>
                        <a:rPr lang="en-US" altLang="ko-KR" sz="1200" b="1" dirty="0" smtClean="0"/>
                        <a:t>.</a:t>
                      </a:r>
                      <a:endParaRPr lang="en-US" altLang="ko-KR" sz="1200" dirty="0" smtClean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이때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주체의 시간정보가 문제 없다는 가정하에 진행한다</a:t>
                      </a:r>
                      <a:r>
                        <a:rPr lang="en-US" altLang="ko-KR" sz="1200" b="1" dirty="0" smtClean="0"/>
                        <a:t>.</a:t>
                      </a:r>
                      <a:endParaRPr lang="en-US" altLang="ko-KR" sz="12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대상서버의 시간은 자체 </a:t>
                      </a:r>
                      <a:r>
                        <a:rPr lang="ko-KR" altLang="en-US" sz="1200" b="1" dirty="0" err="1" smtClean="0"/>
                        <a:t>클럭으로</a:t>
                      </a:r>
                      <a:r>
                        <a:rPr lang="ko-KR" altLang="en-US" sz="1200" b="1" dirty="0" smtClean="0"/>
                        <a:t> 진행하기에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실제 시간과 차이가 존재한다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대상파일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의 저장 위치는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요청정보</a:t>
                      </a:r>
                      <a:r>
                        <a:rPr lang="en-US" altLang="ko-KR" sz="1200" b="1" dirty="0" smtClean="0"/>
                        <a:t>“ </a:t>
                      </a:r>
                      <a:r>
                        <a:rPr lang="ko-KR" altLang="en-US" sz="1200" b="1" dirty="0" smtClean="0"/>
                        <a:t>내의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접속대상파일위치</a:t>
                      </a:r>
                      <a:r>
                        <a:rPr lang="en-US" altLang="ko-KR" sz="1200" b="1" dirty="0" smtClean="0"/>
                        <a:t>(NETWORK_PATH)”</a:t>
                      </a:r>
                      <a:r>
                        <a:rPr lang="ko-KR" altLang="en-US" sz="1200" b="1" dirty="0" smtClean="0"/>
                        <a:t>로 한다</a:t>
                      </a:r>
                      <a:r>
                        <a:rPr lang="en-US" altLang="ko-KR" sz="1200" b="1" dirty="0" smtClean="0"/>
                        <a:t>. </a:t>
                      </a:r>
                      <a:endParaRPr lang="en-US" altLang="ko-KR" sz="12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When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서버에 대한 “요청정보 등록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변경“ 동작이 발생하면 해당하는 서버에 대해서 시간차를 획득한다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How to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주체 파일</a:t>
                      </a:r>
                      <a:r>
                        <a:rPr lang="en-US" altLang="ko-KR" sz="1200" b="1" dirty="0" smtClean="0"/>
                        <a:t>”</a:t>
                      </a:r>
                      <a:r>
                        <a:rPr lang="ko-KR" altLang="en-US" sz="1200" b="1" dirty="0" smtClean="0"/>
                        <a:t>을 생성한 후 대상 서버로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주체파일</a:t>
                      </a:r>
                      <a:r>
                        <a:rPr lang="en-US" altLang="ko-KR" sz="1200" b="1" dirty="0" smtClean="0"/>
                        <a:t>”</a:t>
                      </a:r>
                      <a:r>
                        <a:rPr lang="ko-KR" altLang="en-US" sz="1200" b="1" dirty="0" smtClean="0"/>
                        <a:t>을 전송한다</a:t>
                      </a:r>
                      <a:r>
                        <a:rPr lang="en-US" altLang="ko-KR" sz="1200" b="1" dirty="0" smtClean="0"/>
                        <a:t>.</a:t>
                      </a:r>
                      <a:endParaRPr lang="en-US" altLang="ko-KR" sz="12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대상 서버에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주체 파일</a:t>
                      </a:r>
                      <a:r>
                        <a:rPr lang="en-US" altLang="ko-KR" sz="1200" b="1" dirty="0" smtClean="0"/>
                        <a:t>”</a:t>
                      </a:r>
                      <a:r>
                        <a:rPr lang="ko-KR" altLang="en-US" sz="1200" b="1" dirty="0" smtClean="0"/>
                        <a:t>을 전송하여 저장한다</a:t>
                      </a:r>
                      <a:r>
                        <a:rPr lang="en-US" altLang="ko-KR" sz="1200" b="1" dirty="0" smtClean="0"/>
                        <a:t>. </a:t>
                      </a:r>
                      <a:r>
                        <a:rPr lang="ko-KR" altLang="en-US" sz="1200" b="1" dirty="0" smtClean="0"/>
                        <a:t>이때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“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대상파일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”</a:t>
                      </a:r>
                      <a:r>
                        <a:rPr lang="ko-KR" altLang="en-US" sz="1200" b="1" dirty="0" smtClean="0"/>
                        <a:t>이 된다</a:t>
                      </a:r>
                      <a:r>
                        <a:rPr lang="en-US" altLang="ko-KR" sz="1200" b="1" dirty="0" smtClean="0"/>
                        <a:t>.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(</a:t>
                      </a:r>
                      <a:r>
                        <a:rPr lang="en-US" altLang="ko-KR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baseline="0" dirty="0" smtClean="0">
                          <a:effectLst/>
                        </a:rPr>
                        <a:t>이름은 임의로 지정한다</a:t>
                      </a:r>
                      <a:r>
                        <a:rPr lang="en-US" altLang="ko-KR" sz="1200" b="1" u="none" strike="noStrike" baseline="0" dirty="0" smtClean="0">
                          <a:effectLst/>
                        </a:rPr>
                        <a:t> )</a:t>
                      </a:r>
                      <a:endParaRPr lang="en-US" altLang="ko-KR" sz="1200" b="1" dirty="0" smtClean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즉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전송된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주체파일</a:t>
                      </a:r>
                      <a:r>
                        <a:rPr lang="en-US" altLang="ko-KR" sz="1200" b="1" dirty="0" smtClean="0"/>
                        <a:t>”</a:t>
                      </a:r>
                      <a:r>
                        <a:rPr lang="ko-KR" altLang="en-US" sz="1200" b="1" dirty="0" smtClean="0"/>
                        <a:t>은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대상파일</a:t>
                      </a:r>
                      <a:r>
                        <a:rPr lang="en-US" altLang="ko-KR" sz="1200" b="1" dirty="0" smtClean="0"/>
                        <a:t>”</a:t>
                      </a:r>
                      <a:r>
                        <a:rPr lang="ko-KR" altLang="en-US" sz="1200" b="1" dirty="0" smtClean="0"/>
                        <a:t>로써 </a:t>
                      </a:r>
                      <a:r>
                        <a:rPr lang="ko-KR" altLang="en-US" sz="1200" b="1" dirty="0" err="1" smtClean="0"/>
                        <a:t>서버내에</a:t>
                      </a:r>
                      <a:r>
                        <a:rPr lang="ko-KR" altLang="en-US" sz="1200" b="1" dirty="0" smtClean="0"/>
                        <a:t> 저장이 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이러한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대상파일</a:t>
                      </a:r>
                      <a:r>
                        <a:rPr lang="en-US" altLang="ko-KR" sz="1200" b="1" dirty="0" smtClean="0"/>
                        <a:t>”</a:t>
                      </a:r>
                      <a:r>
                        <a:rPr lang="ko-KR" altLang="en-US" sz="1200" b="1" dirty="0" smtClean="0"/>
                        <a:t>을 </a:t>
                      </a:r>
                      <a:r>
                        <a:rPr lang="ko-KR" altLang="en-US" sz="1200" b="1" dirty="0" err="1" smtClean="0"/>
                        <a:t>다운로드하여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주체파일</a:t>
                      </a:r>
                      <a:r>
                        <a:rPr lang="en-US" altLang="ko-KR" sz="1200" b="1" dirty="0" smtClean="0"/>
                        <a:t>”</a:t>
                      </a:r>
                      <a:r>
                        <a:rPr lang="ko-KR" altLang="en-US" sz="1200" b="1" dirty="0" smtClean="0"/>
                        <a:t>의 수정시간 비교를 통해 변화된 시간차를 획득한다</a:t>
                      </a:r>
                      <a:r>
                        <a:rPr lang="en-US" altLang="ko-KR" sz="1200" b="1" dirty="0" smtClean="0"/>
                        <a:t>.</a:t>
                      </a:r>
                      <a:endParaRPr lang="en-US" altLang="ko-KR" sz="12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6876" y="997817"/>
            <a:ext cx="459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2. </a:t>
            </a:r>
            <a:r>
              <a:rPr lang="ko-KR" altLang="en-US" sz="2400" b="1" dirty="0" err="1" smtClean="0"/>
              <a:t>로그별</a:t>
            </a:r>
            <a:r>
              <a:rPr lang="ko-KR" altLang="en-US" sz="2400" b="1" dirty="0" smtClean="0"/>
              <a:t> 시간차 획득</a:t>
            </a:r>
            <a:endParaRPr lang="en-US" altLang="ko-KR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958708" y="1116912"/>
            <a:ext cx="282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로그별</a:t>
            </a:r>
            <a:r>
              <a:rPr lang="ko-KR" altLang="en-US" sz="1400" b="1" dirty="0"/>
              <a:t> 시간차 정보를 저장한다</a:t>
            </a:r>
            <a:r>
              <a:rPr lang="en-US" altLang="ko-KR" sz="1400" b="1" dirty="0"/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27256" y="1107831"/>
            <a:ext cx="459681" cy="286647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Why</a:t>
            </a:r>
            <a:endParaRPr lang="ko-KR" altLang="en-US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530" y="1621140"/>
            <a:ext cx="4737647" cy="2078822"/>
          </a:xfrm>
          <a:prstGeom prst="rect">
            <a:avLst/>
          </a:prstGeom>
        </p:spPr>
      </p:pic>
      <p:sp>
        <p:nvSpPr>
          <p:cNvPr id="25" name="설명선 1(강조선) 24"/>
          <p:cNvSpPr/>
          <p:nvPr/>
        </p:nvSpPr>
        <p:spPr>
          <a:xfrm>
            <a:off x="10121938" y="4455340"/>
            <a:ext cx="488912" cy="105951"/>
          </a:xfrm>
          <a:prstGeom prst="accentCallout1">
            <a:avLst>
              <a:gd name="adj1" fmla="val 18750"/>
              <a:gd name="adj2" fmla="val -8333"/>
              <a:gd name="adj3" fmla="val 119939"/>
              <a:gd name="adj4" fmla="val -979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43292" y="4339038"/>
            <a:ext cx="14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(System.IO </a:t>
            </a:r>
            <a:r>
              <a:rPr lang="ko-KR" altLang="en-US" sz="800" b="1" dirty="0"/>
              <a:t>사용</a:t>
            </a:r>
            <a:r>
              <a:rPr lang="en-US" altLang="ko-KR" sz="800" b="1" dirty="0" smtClean="0"/>
              <a:t>)</a:t>
            </a:r>
          </a:p>
          <a:p>
            <a:r>
              <a:rPr lang="en-US" altLang="ko-KR" sz="800" b="1" dirty="0" smtClean="0"/>
              <a:t>(</a:t>
            </a:r>
            <a:r>
              <a:rPr lang="en-US" altLang="ko-KR" sz="800" b="1" dirty="0" smtClean="0">
                <a:hlinkClick r:id="rId3" tooltip="Log 분석 유틸리티 TermProject (1) 요구사항 분석 - 요구사항 기능 분석"/>
              </a:rPr>
              <a:t>#</a:t>
            </a:r>
            <a:r>
              <a:rPr lang="en-US" altLang="ko-KR" sz="800" b="1" dirty="0">
                <a:hlinkClick r:id="rId3" tooltip="Log 분석 유틸리티 TermProject (1) 요구사항 분석 - 요구사항 기능 분석"/>
              </a:rPr>
              <a:t>33 (comment 436086</a:t>
            </a:r>
            <a:r>
              <a:rPr lang="en-US" altLang="ko-KR" sz="800" b="1" dirty="0" smtClean="0">
                <a:hlinkClick r:id="rId3" tooltip="Log 분석 유틸리티 TermProject (1) 요구사항 분석 - 요구사항 기능 분석"/>
              </a:rPr>
              <a:t>)</a:t>
            </a:r>
            <a:r>
              <a:rPr lang="en-US" altLang="ko-KR" sz="800" b="1" dirty="0" smtClean="0"/>
              <a:t>)</a:t>
            </a:r>
            <a:endParaRPr lang="en-US" altLang="ko-KR" sz="8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81" y="1447342"/>
            <a:ext cx="6059949" cy="17497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2289181"/>
            <a:ext cx="1499746" cy="13778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883" y="2660551"/>
            <a:ext cx="149974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1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요구사항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876" y="1005428"/>
            <a:ext cx="400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로그 백업</a:t>
            </a:r>
            <a:endParaRPr lang="en-US" altLang="ko-KR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671703" y="1099764"/>
            <a:ext cx="235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로그를 백업한다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240251" y="1090683"/>
            <a:ext cx="459681" cy="286647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Why</a:t>
            </a:r>
            <a:endParaRPr lang="ko-KR" altLang="en-US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568654"/>
              </p:ext>
            </p:extLst>
          </p:nvPr>
        </p:nvGraphicFramePr>
        <p:xfrm>
          <a:off x="2240251" y="3978455"/>
          <a:ext cx="6976305" cy="26852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2655"/>
                <a:gridCol w="6343650"/>
              </a:tblGrid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Why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100" b="1" dirty="0" smtClean="0"/>
                        <a:t>로그를 백업한다</a:t>
                      </a:r>
                      <a:r>
                        <a:rPr lang="en-US" altLang="ko-KR" sz="11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What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100" b="1" dirty="0" smtClean="0"/>
                        <a:t>받아온 로그를 저장한다</a:t>
                      </a:r>
                      <a:r>
                        <a:rPr lang="en-US" altLang="ko-KR" sz="1100" b="1" dirty="0" smtClean="0"/>
                        <a:t>.</a:t>
                      </a:r>
                      <a:endParaRPr lang="en-US" altLang="ko-KR" sz="11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Who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u="none" strike="noStrike" dirty="0" smtClean="0">
                          <a:effectLst/>
                        </a:rPr>
                        <a:t>  </a:t>
                      </a:r>
                      <a:r>
                        <a:rPr lang="en-US" altLang="ko-KR" sz="1100" b="1" dirty="0" smtClean="0"/>
                        <a:t>Local - </a:t>
                      </a:r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</a:rPr>
                        <a:t>⑴</a:t>
                      </a:r>
                      <a:r>
                        <a:rPr lang="en-US" altLang="ko-KR" sz="1100" b="1" dirty="0" smtClean="0"/>
                        <a:t>“</a:t>
                      </a:r>
                      <a:r>
                        <a:rPr lang="ko-KR" altLang="en-US" sz="1100" b="1" dirty="0" smtClean="0"/>
                        <a:t>요청이름</a:t>
                      </a:r>
                      <a:r>
                        <a:rPr lang="en-US" altLang="ko-KR" sz="1100" b="1" dirty="0" smtClean="0"/>
                        <a:t>”</a:t>
                      </a:r>
                      <a:r>
                        <a:rPr lang="ko-KR" altLang="en-US" sz="1100" b="1" dirty="0" smtClean="0"/>
                        <a:t>폴더 위치에</a:t>
                      </a:r>
                      <a:r>
                        <a:rPr lang="en-US" altLang="ko-KR" sz="1100" b="1" dirty="0" smtClean="0"/>
                        <a:t>,</a:t>
                      </a:r>
                      <a:r>
                        <a:rPr lang="ko-KR" altLang="en-US" sz="1100" b="1" dirty="0" smtClean="0"/>
                        <a:t> 서버에서 받아온 </a:t>
                      </a:r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</a:rPr>
                        <a:t>⑶</a:t>
                      </a:r>
                      <a:r>
                        <a:rPr lang="en-US" altLang="ko-KR" sz="1100" b="1" dirty="0" smtClean="0"/>
                        <a:t>“Log”</a:t>
                      </a:r>
                      <a:r>
                        <a:rPr lang="ko-KR" altLang="en-US" sz="1100" b="1" dirty="0" smtClean="0"/>
                        <a:t>폴더가 존재한다</a:t>
                      </a:r>
                      <a:r>
                        <a:rPr lang="en-US" altLang="ko-KR" sz="11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b="1" u="none" strike="noStrike" dirty="0" smtClean="0">
                          <a:effectLst/>
                        </a:rPr>
                        <a:t>  </a:t>
                      </a:r>
                      <a:r>
                        <a:rPr lang="en-US" altLang="ko-KR" sz="1100" b="1" dirty="0" smtClean="0"/>
                        <a:t>“Log” </a:t>
                      </a:r>
                      <a:r>
                        <a:rPr lang="ko-KR" altLang="en-US" sz="1100" b="1" dirty="0" smtClean="0"/>
                        <a:t>폴더 안에 </a:t>
                      </a:r>
                      <a:r>
                        <a:rPr lang="en-US" altLang="ko-KR" sz="1100" b="1" dirty="0" smtClean="0"/>
                        <a:t>Log </a:t>
                      </a:r>
                      <a:r>
                        <a:rPr lang="ko-KR" altLang="en-US" sz="1100" b="1" dirty="0" smtClean="0"/>
                        <a:t>정보들이 존재한다</a:t>
                      </a:r>
                      <a:r>
                        <a:rPr lang="en-US" altLang="ko-KR" sz="1100" b="1" dirty="0" smtClean="0"/>
                        <a:t>.</a:t>
                      </a:r>
                      <a:endParaRPr lang="en-US" altLang="ko-KR" sz="11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  </a:t>
                      </a:r>
                      <a:r>
                        <a:rPr lang="ko-KR" altLang="en-US" sz="1100" b="1" dirty="0" smtClean="0"/>
                        <a:t>지정한 </a:t>
                      </a:r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</a:rPr>
                        <a:t>⑴</a:t>
                      </a:r>
                      <a:r>
                        <a:rPr lang="en-US" altLang="ko-KR" sz="1100" b="1" dirty="0" smtClean="0"/>
                        <a:t>“</a:t>
                      </a:r>
                      <a:r>
                        <a:rPr lang="ko-KR" altLang="en-US" sz="1100" b="1" dirty="0" smtClean="0"/>
                        <a:t>요청정보 이름</a:t>
                      </a:r>
                      <a:r>
                        <a:rPr lang="en-US" altLang="ko-KR" sz="1100" b="1" dirty="0" smtClean="0"/>
                        <a:t>”</a:t>
                      </a:r>
                      <a:r>
                        <a:rPr lang="ko-KR" altLang="en-US" sz="1100" b="1" dirty="0" smtClean="0"/>
                        <a:t>별로 폴더를 구성하고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err="1" smtClean="0"/>
                        <a:t>날짜별로</a:t>
                      </a:r>
                      <a:r>
                        <a:rPr lang="ko-KR" altLang="en-US" sz="1100" b="1" dirty="0" smtClean="0"/>
                        <a:t> </a:t>
                      </a:r>
                      <a:r>
                        <a:rPr lang="en-US" altLang="ko-KR" sz="1100" b="1" dirty="0" smtClean="0"/>
                        <a:t>log</a:t>
                      </a:r>
                      <a:r>
                        <a:rPr lang="ko-KR" altLang="en-US" sz="1100" b="1" dirty="0" smtClean="0"/>
                        <a:t>파일을 저장한다</a:t>
                      </a:r>
                      <a:r>
                        <a:rPr lang="en-US" altLang="ko-KR" sz="11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  </a:t>
                      </a:r>
                      <a:r>
                        <a:rPr lang="ko-KR" altLang="en-US" sz="1100" b="1" dirty="0" smtClean="0"/>
                        <a:t>저장한 이후 </a:t>
                      </a:r>
                      <a:r>
                        <a:rPr lang="en-US" altLang="ko-KR" sz="1100" b="1" dirty="0" smtClean="0"/>
                        <a:t>Local</a:t>
                      </a:r>
                      <a:r>
                        <a:rPr lang="ko-KR" altLang="en-US" sz="1100" b="1" dirty="0" smtClean="0"/>
                        <a:t>에 존재하는 </a:t>
                      </a:r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</a:rPr>
                        <a:t>⑶</a:t>
                      </a:r>
                      <a:r>
                        <a:rPr lang="en-US" altLang="ko-KR" sz="1100" b="1" dirty="0" smtClean="0"/>
                        <a:t>“Log”</a:t>
                      </a:r>
                      <a:r>
                        <a:rPr lang="ko-KR" altLang="en-US" sz="1100" b="1" dirty="0" smtClean="0"/>
                        <a:t>폴더를 삭제한다</a:t>
                      </a:r>
                      <a:r>
                        <a:rPr lang="en-US" altLang="ko-KR" sz="11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/>
                        <a:t>  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[Local “LOG”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</a:rPr>
                        <a:t>폴더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]-[“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</a:rPr>
                        <a:t>요청이름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”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</a:rPr>
                        <a:t>폴더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]-[“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</a:rPr>
                        <a:t>년도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”]-[“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</a:rPr>
                        <a:t>월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”]-[“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</a:rPr>
                        <a:t>일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“]-[“*.log” </a:t>
                      </a:r>
                      <a:r>
                        <a:rPr lang="ko-KR" altLang="en-US" sz="1000" b="1" dirty="0" smtClean="0">
                          <a:solidFill>
                            <a:srgbClr val="0070C0"/>
                          </a:solidFill>
                        </a:rPr>
                        <a:t>파일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]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000" b="1" dirty="0" smtClean="0"/>
                        <a:t>예</a:t>
                      </a:r>
                      <a:r>
                        <a:rPr lang="en-US" altLang="ko-KR" sz="1000" b="1" dirty="0" smtClean="0"/>
                        <a:t>) [LOG]-[</a:t>
                      </a:r>
                      <a:r>
                        <a:rPr lang="en-US" altLang="ko-KR" sz="1000" b="1" dirty="0" err="1" smtClean="0"/>
                        <a:t>mls_collect_data</a:t>
                      </a:r>
                      <a:r>
                        <a:rPr lang="en-US" altLang="ko-KR" sz="1000" b="1" dirty="0" smtClean="0"/>
                        <a:t>]-[2022]-[10]-[12]-[Mirero.MLS.Collect.Data.Service.20221012_235959.log]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Whom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u="none" strike="noStrike" dirty="0" smtClean="0">
                          <a:effectLst/>
                        </a:rPr>
                        <a:t>  </a:t>
                      </a:r>
                      <a:r>
                        <a:rPr lang="en-US" altLang="ko-KR" sz="1100" b="1" dirty="0" smtClean="0"/>
                        <a:t>Log </a:t>
                      </a:r>
                      <a:r>
                        <a:rPr lang="ko-KR" altLang="en-US" sz="1100" b="1" dirty="0" smtClean="0"/>
                        <a:t>폴더 위치에 현재 등록되는 </a:t>
                      </a:r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</a:rPr>
                        <a:t>①</a:t>
                      </a:r>
                      <a:r>
                        <a:rPr lang="en-US" altLang="ko-KR" sz="1100" b="1" dirty="0" smtClean="0"/>
                        <a:t>“*.Log” </a:t>
                      </a:r>
                      <a:r>
                        <a:rPr lang="ko-KR" altLang="en-US" sz="1100" b="1" dirty="0" smtClean="0"/>
                        <a:t>파일은 현재 날짜의 폴더에 이동한다</a:t>
                      </a:r>
                      <a:r>
                        <a:rPr lang="en-US" altLang="ko-KR" sz="11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100" b="1" dirty="0" smtClean="0"/>
                        <a:t>백업된 파일</a:t>
                      </a:r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</a:rPr>
                        <a:t>③</a:t>
                      </a:r>
                      <a:r>
                        <a:rPr lang="en-US" altLang="ko-KR" sz="1100" b="1" dirty="0" smtClean="0"/>
                        <a:t>“*.</a:t>
                      </a:r>
                      <a:r>
                        <a:rPr lang="ko-KR" altLang="en-US" sz="1100" b="1" dirty="0" smtClean="0"/>
                        <a:t>날짜</a:t>
                      </a:r>
                      <a:r>
                        <a:rPr lang="en-US" altLang="ko-KR" sz="1100" b="1" dirty="0" smtClean="0"/>
                        <a:t>.00.log”</a:t>
                      </a:r>
                      <a:r>
                        <a:rPr lang="ko-KR" altLang="en-US" sz="1100" b="1" dirty="0" smtClean="0"/>
                        <a:t>에 존재하는 </a:t>
                      </a:r>
                      <a:r>
                        <a:rPr lang="ko-KR" altLang="en-US" sz="1100" b="1" dirty="0" err="1" smtClean="0"/>
                        <a:t>날짜별로</a:t>
                      </a:r>
                      <a:r>
                        <a:rPr lang="ko-KR" altLang="en-US" sz="1100" b="1" dirty="0" smtClean="0"/>
                        <a:t> 이동한다</a:t>
                      </a:r>
                      <a:r>
                        <a:rPr lang="en-US" altLang="ko-KR" sz="11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When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100" b="1" dirty="0" smtClean="0"/>
                        <a:t>“</a:t>
                      </a:r>
                      <a:r>
                        <a:rPr lang="en-US" altLang="ko-KR" sz="1100" b="1" dirty="0" smtClean="0"/>
                        <a:t>Log </a:t>
                      </a:r>
                      <a:r>
                        <a:rPr lang="ko-KR" altLang="en-US" sz="1100" b="1" dirty="0" smtClean="0"/>
                        <a:t>수집“ 을 통해 </a:t>
                      </a:r>
                      <a:r>
                        <a:rPr lang="en-US" altLang="ko-KR" sz="1100" b="1" dirty="0" smtClean="0"/>
                        <a:t>“Log”</a:t>
                      </a:r>
                      <a:r>
                        <a:rPr lang="ko-KR" altLang="en-US" sz="1100" b="1" dirty="0" smtClean="0"/>
                        <a:t>로그폴더를 다운로드 </a:t>
                      </a:r>
                      <a:r>
                        <a:rPr lang="ko-KR" altLang="en-US" sz="1100" b="1" dirty="0" err="1" smtClean="0"/>
                        <a:t>완료시</a:t>
                      </a:r>
                      <a:endParaRPr lang="en-US" altLang="ko-KR" sz="11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How to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100" b="1" dirty="0" smtClean="0"/>
                        <a:t>다음 과정을 통해 파일 유무를 확인하고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파일을 이동한다</a:t>
                      </a:r>
                      <a:r>
                        <a:rPr lang="en-US" altLang="ko-KR" sz="1100" b="1" dirty="0" smtClean="0"/>
                        <a:t>.</a:t>
                      </a:r>
                      <a:endParaRPr lang="en-US" altLang="ko-KR" sz="11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100" b="1" dirty="0" smtClean="0"/>
                        <a:t>받아온 파일이 존재하는지 확인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err="1" smtClean="0"/>
                        <a:t>중복시</a:t>
                      </a:r>
                      <a:r>
                        <a:rPr lang="ko-KR" altLang="en-US" sz="1100" b="1" dirty="0" smtClean="0"/>
                        <a:t> 삭제 </a:t>
                      </a:r>
                      <a:r>
                        <a:rPr lang="en-US" altLang="ko-KR" sz="1100" b="1" dirty="0" smtClean="0"/>
                        <a:t>&gt; (</a:t>
                      </a:r>
                      <a:r>
                        <a:rPr lang="ko-KR" altLang="en-US" sz="1100" b="1" dirty="0" smtClean="0"/>
                        <a:t>선택</a:t>
                      </a:r>
                      <a:r>
                        <a:rPr lang="en-US" altLang="ko-KR" sz="1100" b="1" dirty="0" smtClean="0"/>
                        <a:t>) </a:t>
                      </a:r>
                      <a:r>
                        <a:rPr lang="ko-KR" altLang="en-US" sz="1100" b="1" dirty="0" smtClean="0"/>
                        <a:t>분석 및 압축 </a:t>
                      </a:r>
                      <a:r>
                        <a:rPr lang="en-US" altLang="ko-KR" sz="1100" b="1" dirty="0" smtClean="0"/>
                        <a:t>&gt; </a:t>
                      </a:r>
                      <a:r>
                        <a:rPr lang="ko-KR" altLang="en-US" sz="1100" b="1" dirty="0" smtClean="0"/>
                        <a:t>폴더 확인 및 생성 후 이동</a:t>
                      </a:r>
                      <a:endParaRPr lang="en-US" altLang="ko-KR" sz="1100" b="1" dirty="0" smtClean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5994"/>
          <a:stretch/>
        </p:blipFill>
        <p:spPr>
          <a:xfrm>
            <a:off x="3638550" y="1386411"/>
            <a:ext cx="5884957" cy="24339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03" y="1854811"/>
            <a:ext cx="1621629" cy="16656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868" y="1824343"/>
            <a:ext cx="2196492" cy="17265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670" y="3655680"/>
            <a:ext cx="3181350" cy="1043951"/>
          </a:xfrm>
          <a:prstGeom prst="rect">
            <a:avLst/>
          </a:prstGeom>
        </p:spPr>
      </p:pic>
      <p:sp>
        <p:nvSpPr>
          <p:cNvPr id="12" name="설명선 1(강조선) 11"/>
          <p:cNvSpPr/>
          <p:nvPr/>
        </p:nvSpPr>
        <p:spPr>
          <a:xfrm>
            <a:off x="9688039" y="6249265"/>
            <a:ext cx="488912" cy="105951"/>
          </a:xfrm>
          <a:prstGeom prst="accentCallout1">
            <a:avLst>
              <a:gd name="adj1" fmla="val 18750"/>
              <a:gd name="adj2" fmla="val -8333"/>
              <a:gd name="adj3" fmla="val 119939"/>
              <a:gd name="adj4" fmla="val -979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9393" y="6132963"/>
            <a:ext cx="14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(System.IO </a:t>
            </a:r>
            <a:r>
              <a:rPr lang="ko-KR" altLang="en-US" sz="800" b="1" dirty="0"/>
              <a:t>사용</a:t>
            </a:r>
            <a:r>
              <a:rPr lang="en-US" altLang="ko-KR" sz="800" b="1" dirty="0" smtClean="0"/>
              <a:t>)</a:t>
            </a:r>
          </a:p>
          <a:p>
            <a:r>
              <a:rPr lang="en-US" altLang="ko-KR" sz="800" b="1" dirty="0" smtClean="0"/>
              <a:t>(</a:t>
            </a:r>
            <a:r>
              <a:rPr lang="en-US" altLang="ko-KR" sz="800" b="1" dirty="0" smtClean="0">
                <a:hlinkClick r:id="rId6" tooltip="Log 분석 유틸리티 TermProject (1) 요구사항 분석 - 요구사항 기능 분석"/>
              </a:rPr>
              <a:t>#</a:t>
            </a:r>
            <a:r>
              <a:rPr lang="en-US" altLang="ko-KR" sz="800" b="1" dirty="0">
                <a:hlinkClick r:id="rId6" tooltip="Log 분석 유틸리티 TermProject (1) 요구사항 분석 - 요구사항 기능 분석"/>
              </a:rPr>
              <a:t>33 (comment 436086</a:t>
            </a:r>
            <a:r>
              <a:rPr lang="en-US" altLang="ko-KR" sz="800" b="1" dirty="0" smtClean="0">
                <a:hlinkClick r:id="rId6" tooltip="Log 분석 유틸리티 TermProject (1) 요구사항 분석 - 요구사항 기능 분석"/>
              </a:rPr>
              <a:t>)</a:t>
            </a:r>
            <a:r>
              <a:rPr lang="en-US" altLang="ko-KR" sz="800" b="1" dirty="0" smtClean="0"/>
              <a:t>)</a:t>
            </a:r>
            <a:endParaRPr lang="en-US" altLang="ko-KR" sz="8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4" y="2015687"/>
            <a:ext cx="2030079" cy="13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2.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요구사항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91351" y="6142448"/>
            <a:ext cx="4979870" cy="591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5939"/>
              </p:ext>
            </p:extLst>
          </p:nvPr>
        </p:nvGraphicFramePr>
        <p:xfrm>
          <a:off x="228600" y="2978748"/>
          <a:ext cx="6756609" cy="34971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79167"/>
                <a:gridCol w="6077442"/>
              </a:tblGrid>
              <a:tr h="1836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effectLst/>
                        </a:rPr>
                        <a:t>Why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로그를 보여준다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effectLst/>
                        </a:rPr>
                        <a:t>What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원하는 서버의 로그를 쉽고 빠르고 직관적으로 볼 수 있도록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en-US" altLang="ko-KR" sz="12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effectLst/>
                        </a:rPr>
                        <a:t>Who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로그는 </a:t>
                      </a:r>
                      <a:r>
                        <a:rPr lang="en-US" altLang="ko-KR" sz="1200" b="1" dirty="0" err="1" smtClean="0"/>
                        <a:t>DevExpress</a:t>
                      </a:r>
                      <a:r>
                        <a:rPr lang="ko-KR" altLang="en-US" sz="1200" b="1" dirty="0" smtClean="0"/>
                        <a:t>의 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ⓐ</a:t>
                      </a:r>
                      <a:r>
                        <a:rPr lang="en-US" altLang="ko-KR" sz="1200" b="1" dirty="0" err="1" smtClean="0"/>
                        <a:t>DataGrid</a:t>
                      </a:r>
                      <a:r>
                        <a:rPr lang="ko-KR" altLang="en-US" sz="1200" b="1" dirty="0" smtClean="0"/>
                        <a:t>를 통해 볼 수 있도록 한다</a:t>
                      </a:r>
                      <a:r>
                        <a:rPr lang="en-US" altLang="ko-KR" sz="1200" b="1" dirty="0" smtClean="0"/>
                        <a:t>. (Read Only)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ⓑ</a:t>
                      </a:r>
                      <a:r>
                        <a:rPr lang="en-US" altLang="ko-KR" sz="1200" b="1" dirty="0" smtClean="0"/>
                        <a:t>Filtering </a:t>
                      </a:r>
                      <a:r>
                        <a:rPr lang="ko-KR" altLang="en-US" sz="1200" b="1" dirty="0" smtClean="0"/>
                        <a:t>기능을 활용해 로그를 조건에 맞춘다</a:t>
                      </a:r>
                      <a:r>
                        <a:rPr lang="en-US" altLang="ko-KR" sz="1200" b="1" dirty="0" smtClean="0"/>
                        <a:t>.</a:t>
                      </a:r>
                      <a:endParaRPr lang="en-US" altLang="ko-KR" sz="12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  </a:t>
                      </a:r>
                      <a:r>
                        <a:rPr lang="ko-KR" altLang="en-US" sz="1200" b="1" dirty="0" smtClean="0"/>
                        <a:t>서버 요청 </a:t>
                      </a:r>
                      <a:r>
                        <a:rPr lang="ko-KR" altLang="en-US" sz="1200" b="1" dirty="0" err="1" smtClean="0"/>
                        <a:t>이름별로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ⓒ</a:t>
                      </a:r>
                      <a:r>
                        <a:rPr lang="en-US" altLang="ko-KR" sz="1200" b="1" dirty="0" smtClean="0"/>
                        <a:t>Tab</a:t>
                      </a:r>
                      <a:r>
                        <a:rPr lang="ko-KR" altLang="en-US" sz="1200" b="1" dirty="0" smtClean="0"/>
                        <a:t>을 구성한다</a:t>
                      </a:r>
                      <a:r>
                        <a:rPr lang="en-US" altLang="ko-KR" sz="1200" b="1" dirty="0" smtClean="0"/>
                        <a:t>. 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  Local</a:t>
                      </a:r>
                      <a:r>
                        <a:rPr lang="ko-KR" altLang="en-US" sz="1200" b="1" dirty="0" smtClean="0"/>
                        <a:t>에 저장된 서버파일과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서버 내 파일은 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ⓓ</a:t>
                      </a:r>
                      <a:r>
                        <a:rPr lang="en-US" altLang="ko-KR" sz="1200" b="1" dirty="0" err="1" smtClean="0"/>
                        <a:t>TreeView</a:t>
                      </a:r>
                      <a:r>
                        <a:rPr lang="ko-KR" altLang="en-US" sz="1200" b="1" dirty="0" smtClean="0"/>
                        <a:t>로 선택한다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로그를 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ⓔ</a:t>
                      </a:r>
                      <a:r>
                        <a:rPr lang="en-US" altLang="ko-KR" sz="1200" b="1" dirty="0" smtClean="0"/>
                        <a:t>Level </a:t>
                      </a:r>
                      <a:r>
                        <a:rPr lang="ko-KR" altLang="en-US" sz="1200" b="1" dirty="0" smtClean="0"/>
                        <a:t>별로 색을 입힌다</a:t>
                      </a:r>
                      <a:r>
                        <a:rPr lang="en-US" altLang="ko-KR" sz="1200" b="1" dirty="0" smtClean="0"/>
                        <a:t>. </a:t>
                      </a:r>
                      <a:endParaRPr lang="en-US" altLang="ko-KR" sz="1200" dirty="0" smtClean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  </a:t>
                      </a:r>
                      <a:r>
                        <a:rPr lang="ko-KR" altLang="en-US" sz="1200" b="1" dirty="0" smtClean="0"/>
                        <a:t>선택한 </a:t>
                      </a:r>
                      <a:r>
                        <a:rPr lang="en-US" altLang="ko-KR" sz="1200" b="1" dirty="0" smtClean="0"/>
                        <a:t>Log </a:t>
                      </a:r>
                      <a:r>
                        <a:rPr lang="ko-KR" altLang="en-US" sz="1200" b="1" dirty="0" err="1" smtClean="0"/>
                        <a:t>한줄은</a:t>
                      </a:r>
                      <a:r>
                        <a:rPr lang="ko-KR" altLang="en-US" sz="1200" b="1" dirty="0" smtClean="0"/>
                        <a:t> 아래 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ⓕ</a:t>
                      </a:r>
                      <a:r>
                        <a:rPr lang="en-US" altLang="ko-KR" sz="1200" b="1" dirty="0" err="1" smtClean="0"/>
                        <a:t>TextBlock</a:t>
                      </a:r>
                      <a:r>
                        <a:rPr lang="ko-KR" altLang="en-US" sz="1200" b="1" dirty="0" smtClean="0"/>
                        <a:t>에 원본을 본다</a:t>
                      </a:r>
                      <a:r>
                        <a:rPr lang="en-US" altLang="ko-KR" sz="1200" b="1" dirty="0" smtClean="0"/>
                        <a:t>. (</a:t>
                      </a:r>
                      <a:r>
                        <a:rPr lang="ko-KR" altLang="en-US" sz="1200" b="1" dirty="0" smtClean="0"/>
                        <a:t>복사 가능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수정 불가</a:t>
                      </a:r>
                      <a:r>
                        <a:rPr lang="en-US" altLang="ko-KR" sz="1200" b="1" dirty="0" smtClean="0"/>
                        <a:t>)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  </a:t>
                      </a:r>
                      <a:r>
                        <a:rPr lang="en-US" altLang="ko-KR" sz="1200" b="1" dirty="0" smtClean="0"/>
                        <a:t>Docking </a:t>
                      </a:r>
                      <a:r>
                        <a:rPr lang="ko-KR" altLang="en-US" sz="1200" b="1" dirty="0" smtClean="0"/>
                        <a:t>기능을 활용해 로그를 여러 개 동시에 확인한다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  </a:t>
                      </a:r>
                      <a:r>
                        <a:rPr lang="ko-KR" altLang="en-US" sz="1200" b="1" dirty="0" smtClean="0"/>
                        <a:t>로그의 시간에 시간차를 적용하여 </a:t>
                      </a:r>
                      <a:r>
                        <a:rPr lang="en-US" altLang="ko-KR" sz="1200" b="1" dirty="0" smtClean="0"/>
                        <a:t>“Change Date”</a:t>
                      </a:r>
                      <a:r>
                        <a:rPr lang="ko-KR" altLang="en-US" sz="1200" b="1" dirty="0" smtClean="0"/>
                        <a:t>라는 목록아래 보인다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로딩에 따라 </a:t>
                      </a:r>
                      <a:r>
                        <a:rPr lang="ko-KR" altLang="en-US" sz="1200" b="1" dirty="0" err="1" smtClean="0"/>
                        <a:t>진행정도를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err="1" smtClean="0"/>
                        <a:t>PrograssBar</a:t>
                      </a:r>
                      <a:r>
                        <a:rPr lang="ko-KR" altLang="en-US" sz="1200" b="1" dirty="0" smtClean="0"/>
                        <a:t>를 통해 확인한다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effectLst/>
                        </a:rPr>
                        <a:t>Whom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로그는 </a:t>
                      </a:r>
                      <a:r>
                        <a:rPr lang="en-US" altLang="ko-KR" sz="1200" b="1" dirty="0" smtClean="0"/>
                        <a:t>Date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en-US" altLang="ko-KR" sz="1200" b="1" dirty="0" err="1" smtClean="0"/>
                        <a:t>threadid</a:t>
                      </a:r>
                      <a:r>
                        <a:rPr lang="en-US" altLang="ko-KR" sz="1200" b="1" baseline="0" dirty="0" smtClean="0"/>
                        <a:t> – level – </a:t>
                      </a:r>
                      <a:r>
                        <a:rPr lang="en-US" altLang="ko-KR" sz="1200" b="1" baseline="0" dirty="0" err="1" smtClean="0"/>
                        <a:t>logsource</a:t>
                      </a:r>
                      <a:r>
                        <a:rPr lang="en-US" altLang="ko-KR" sz="1200" b="1" baseline="0" dirty="0" smtClean="0"/>
                        <a:t> – message</a:t>
                      </a:r>
                      <a:r>
                        <a:rPr lang="ko-KR" altLang="en-US" sz="1200" b="1" dirty="0" smtClean="0"/>
                        <a:t> 구조로 이루어져 있다</a:t>
                      </a:r>
                      <a:r>
                        <a:rPr lang="en-US" altLang="ko-KR" sz="1200" b="1" dirty="0" smtClean="0"/>
                        <a:t>. </a:t>
                      </a:r>
                      <a:endParaRPr lang="en-US" altLang="ko-KR" sz="12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다양한 로그구조를 갖더라도 각기 유형별로 특징을 토대로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err="1" smtClean="0"/>
                        <a:t>유용히</a:t>
                      </a:r>
                      <a:r>
                        <a:rPr lang="ko-KR" altLang="en-US" sz="1200" b="1" dirty="0" smtClean="0"/>
                        <a:t> 분석할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en-US" altLang="ko-KR" sz="12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effectLst/>
                        </a:rPr>
                        <a:t>When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상시</a:t>
                      </a:r>
                      <a:endParaRPr lang="en-US" altLang="ko-KR" sz="1200" b="1" dirty="0"/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effectLst/>
                        </a:rPr>
                        <a:t>How to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9" marR="9389" marT="938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en-US" altLang="ko-KR" sz="1200" b="1" dirty="0" smtClean="0"/>
                        <a:t>Log </a:t>
                      </a:r>
                      <a:r>
                        <a:rPr lang="ko-KR" altLang="en-US" sz="1200" b="1" dirty="0" err="1" smtClean="0"/>
                        <a:t>한줄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한줄</a:t>
                      </a:r>
                      <a:r>
                        <a:rPr lang="ko-KR" altLang="en-US" sz="1200" b="1" dirty="0" smtClean="0"/>
                        <a:t> 쉽게 유형별로 나뉠 수 있도록 </a:t>
                      </a:r>
                      <a:r>
                        <a:rPr lang="en-US" altLang="ko-KR" sz="1200" b="1" dirty="0" smtClean="0"/>
                        <a:t>LINQ</a:t>
                      </a:r>
                      <a:r>
                        <a:rPr lang="ko-KR" altLang="en-US" sz="1200" b="1" dirty="0" smtClean="0"/>
                        <a:t>를 통해 구성한다</a:t>
                      </a:r>
                      <a:r>
                        <a:rPr lang="en-US" altLang="ko-KR" sz="1200" b="1" dirty="0" smtClean="0"/>
                        <a:t>. 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  </a:t>
                      </a:r>
                      <a:r>
                        <a:rPr lang="en-US" altLang="ko-KR" sz="1200" b="1" dirty="0" err="1" smtClean="0"/>
                        <a:t>DevExpress</a:t>
                      </a:r>
                      <a:r>
                        <a:rPr lang="en-US" altLang="ko-KR" sz="1200" b="1" dirty="0" smtClean="0"/>
                        <a:t> Data Grid - Large Data Source</a:t>
                      </a:r>
                      <a:r>
                        <a:rPr lang="ko-KR" altLang="en-US" sz="1200" b="1" dirty="0" smtClean="0"/>
                        <a:t>를 통해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dirty="0" smtClean="0"/>
                        <a:t>로그 내용을 넣는다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u="none" strike="noStrike" dirty="0" smtClean="0">
                          <a:effectLst/>
                        </a:rPr>
                        <a:t>  </a:t>
                      </a:r>
                      <a:r>
                        <a:rPr lang="ko-KR" altLang="en-US" sz="1200" b="1" dirty="0" smtClean="0"/>
                        <a:t>로그 내용을 화면에 출력한다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389" marR="9389" marT="93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6876" y="1014953"/>
            <a:ext cx="459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4. </a:t>
            </a:r>
            <a:r>
              <a:rPr lang="ko-KR" altLang="en-US" sz="2400" b="1" dirty="0"/>
              <a:t>로그 </a:t>
            </a:r>
            <a:r>
              <a:rPr lang="ko-KR" altLang="en-US" sz="2400" b="1" dirty="0" err="1" smtClean="0"/>
              <a:t>뷰어</a:t>
            </a:r>
            <a:endParaRPr lang="en-US" altLang="ko-K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94677" y="1142292"/>
            <a:ext cx="282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로그를 보여준다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63225" y="1133211"/>
            <a:ext cx="459681" cy="286647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en-US" altLang="ko-KR" sz="1200" b="1" dirty="0" smtClean="0">
                <a:solidFill>
                  <a:prstClr val="white">
                    <a:lumMod val="50000"/>
                  </a:prstClr>
                </a:solidFill>
              </a:rPr>
              <a:t>Why</a:t>
            </a:r>
            <a:endParaRPr lang="ko-KR" altLang="en-US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703" y="3829321"/>
            <a:ext cx="3666518" cy="2351244"/>
          </a:xfrm>
          <a:prstGeom prst="rect">
            <a:avLst/>
          </a:prstGeom>
        </p:spPr>
      </p:pic>
      <p:sp>
        <p:nvSpPr>
          <p:cNvPr id="11" name="설명선 1(강조선) 10"/>
          <p:cNvSpPr/>
          <p:nvPr/>
        </p:nvSpPr>
        <p:spPr>
          <a:xfrm>
            <a:off x="7196270" y="4175133"/>
            <a:ext cx="488912" cy="105951"/>
          </a:xfrm>
          <a:prstGeom prst="accentCallout1">
            <a:avLst>
              <a:gd name="adj1" fmla="val 18750"/>
              <a:gd name="adj2" fmla="val -8333"/>
              <a:gd name="adj3" fmla="val 137919"/>
              <a:gd name="adj4" fmla="val -453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08099" y="4115980"/>
            <a:ext cx="1430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(</a:t>
            </a:r>
            <a:r>
              <a:rPr lang="en-US" altLang="ko-KR" sz="800" dirty="0"/>
              <a:t>(</a:t>
            </a:r>
            <a:r>
              <a:rPr lang="en-US" altLang="ko-KR" sz="800" dirty="0">
                <a:hlinkClick r:id="rId3" tooltip="Log 분석 유틸리티 TermProject (1) 요구사항 분석 - 요구사항 기능 분석"/>
              </a:rPr>
              <a:t>#33 (comment 436168)</a:t>
            </a:r>
            <a:r>
              <a:rPr lang="en-US" altLang="ko-KR" sz="800" dirty="0"/>
              <a:t>)</a:t>
            </a:r>
          </a:p>
        </p:txBody>
      </p:sp>
      <p:sp>
        <p:nvSpPr>
          <p:cNvPr id="13" name="설명선 1(강조선) 12"/>
          <p:cNvSpPr/>
          <p:nvPr/>
        </p:nvSpPr>
        <p:spPr>
          <a:xfrm>
            <a:off x="7179523" y="5213358"/>
            <a:ext cx="488912" cy="105951"/>
          </a:xfrm>
          <a:prstGeom prst="accentCallout1">
            <a:avLst>
              <a:gd name="adj1" fmla="val 18750"/>
              <a:gd name="adj2" fmla="val -8333"/>
              <a:gd name="adj3" fmla="val 119939"/>
              <a:gd name="adj4" fmla="val -414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91351" y="5154205"/>
            <a:ext cx="13492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en-US" altLang="ko-KR" sz="800" dirty="0">
                <a:hlinkClick r:id="rId4" tooltip="Log 분석 유틸리티 TermProject (1) 요구사항 분석 - 요구사항 기능 분석"/>
              </a:rPr>
              <a:t>#33 (comment 436167</a:t>
            </a:r>
            <a:r>
              <a:rPr lang="en-US" altLang="ko-KR" sz="800" dirty="0" smtClean="0">
                <a:hlinkClick r:id="rId4" tooltip="Log 분석 유틸리티 TermProject (1) 요구사항 분석 - 요구사항 기능 분석"/>
              </a:rPr>
              <a:t>)</a:t>
            </a:r>
            <a:r>
              <a:rPr lang="en-US" altLang="ko-KR" sz="800" dirty="0" smtClean="0"/>
              <a:t>)</a:t>
            </a:r>
            <a:endParaRPr lang="en-US" altLang="ko-KR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034201" y="6142448"/>
            <a:ext cx="51577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[</a:t>
            </a:r>
            <a:r>
              <a:rPr lang="ko-KR" altLang="en-US" sz="700" b="1" dirty="0"/>
              <a:t>날짜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년</a:t>
            </a:r>
            <a:r>
              <a:rPr lang="en-US" altLang="ko-KR" sz="700" b="1" dirty="0"/>
              <a:t>/</a:t>
            </a:r>
            <a:r>
              <a:rPr lang="ko-KR" altLang="en-US" sz="700" b="1" dirty="0"/>
              <a:t>월</a:t>
            </a:r>
            <a:r>
              <a:rPr lang="en-US" altLang="ko-KR" sz="700" b="1" dirty="0"/>
              <a:t>/</a:t>
            </a:r>
            <a:r>
              <a:rPr lang="ko-KR" altLang="en-US" sz="700" b="1" dirty="0"/>
              <a:t>일 시</a:t>
            </a:r>
            <a:r>
              <a:rPr lang="en-US" altLang="ko-KR" sz="700" b="1" dirty="0"/>
              <a:t>:</a:t>
            </a:r>
            <a:r>
              <a:rPr lang="ko-KR" altLang="en-US" sz="700" b="1" dirty="0"/>
              <a:t>분</a:t>
            </a:r>
            <a:r>
              <a:rPr lang="en-US" altLang="ko-KR" sz="700" b="1" dirty="0"/>
              <a:t>:</a:t>
            </a:r>
            <a:r>
              <a:rPr lang="ko-KR" altLang="en-US" sz="700" b="1" dirty="0"/>
              <a:t>초</a:t>
            </a:r>
            <a:r>
              <a:rPr lang="en-US" altLang="ko-KR" sz="700" b="1" dirty="0"/>
              <a:t>.000)] [  000(</a:t>
            </a:r>
            <a:r>
              <a:rPr lang="en-US" altLang="ko-KR" sz="700" b="1" dirty="0" err="1"/>
              <a:t>threadid</a:t>
            </a:r>
            <a:r>
              <a:rPr lang="en-US" altLang="ko-KR" sz="700" b="1" dirty="0"/>
              <a:t>)] [</a:t>
            </a:r>
            <a:r>
              <a:rPr lang="ko-KR" altLang="en-US" sz="700" b="1" dirty="0"/>
              <a:t>유형</a:t>
            </a:r>
            <a:r>
              <a:rPr lang="en-US" altLang="ko-KR" sz="700" b="1" dirty="0"/>
              <a:t>(level)] [</a:t>
            </a:r>
            <a:r>
              <a:rPr lang="en-US" altLang="ko-KR" sz="700" b="1" dirty="0" err="1"/>
              <a:t>logSource</a:t>
            </a:r>
            <a:r>
              <a:rPr lang="en-US" altLang="ko-KR" sz="700" b="1" dirty="0"/>
              <a:t>(</a:t>
            </a:r>
            <a:r>
              <a:rPr lang="en-US" altLang="ko-KR" sz="700" b="1" dirty="0" err="1"/>
              <a:t>akka.tcp</a:t>
            </a:r>
            <a:r>
              <a:rPr lang="en-US" altLang="ko-KR" sz="700" b="1" dirty="0"/>
              <a:t>://)] message(</a:t>
            </a:r>
            <a:r>
              <a:rPr lang="ko-KR" altLang="en-US" sz="700" b="1" dirty="0"/>
              <a:t>내용</a:t>
            </a:r>
            <a:r>
              <a:rPr lang="en-US" altLang="ko-KR" sz="700" b="1" dirty="0"/>
              <a:t>) exception(</a:t>
            </a:r>
            <a:r>
              <a:rPr lang="ko-KR" altLang="en-US" sz="700" b="1" dirty="0"/>
              <a:t>예외</a:t>
            </a:r>
            <a:r>
              <a:rPr lang="en-US" altLang="ko-KR" sz="700" b="1" dirty="0" smtClean="0"/>
              <a:t>)</a:t>
            </a:r>
          </a:p>
          <a:p>
            <a:r>
              <a:rPr lang="en-US" altLang="ko-KR" sz="700" b="1" dirty="0" smtClean="0"/>
              <a:t>[</a:t>
            </a:r>
            <a:r>
              <a:rPr lang="ko-KR" altLang="en-US" sz="700" b="1" dirty="0"/>
              <a:t>날짜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년</a:t>
            </a:r>
            <a:r>
              <a:rPr lang="en-US" altLang="ko-KR" sz="700" b="1" dirty="0"/>
              <a:t>/</a:t>
            </a:r>
            <a:r>
              <a:rPr lang="ko-KR" altLang="en-US" sz="700" b="1" dirty="0"/>
              <a:t>월</a:t>
            </a:r>
            <a:r>
              <a:rPr lang="en-US" altLang="ko-KR" sz="700" b="1" dirty="0"/>
              <a:t>/</a:t>
            </a:r>
            <a:r>
              <a:rPr lang="ko-KR" altLang="en-US" sz="700" b="1" dirty="0"/>
              <a:t>일 시</a:t>
            </a:r>
            <a:r>
              <a:rPr lang="en-US" altLang="ko-KR" sz="700" b="1" dirty="0"/>
              <a:t>:</a:t>
            </a:r>
            <a:r>
              <a:rPr lang="ko-KR" altLang="en-US" sz="700" b="1" dirty="0"/>
              <a:t>분</a:t>
            </a:r>
            <a:r>
              <a:rPr lang="en-US" altLang="ko-KR" sz="700" b="1" dirty="0"/>
              <a:t>:</a:t>
            </a:r>
            <a:r>
              <a:rPr lang="ko-KR" altLang="en-US" sz="700" b="1" dirty="0"/>
              <a:t>초</a:t>
            </a:r>
            <a:r>
              <a:rPr lang="en-US" altLang="ko-KR" sz="700" b="1" dirty="0"/>
              <a:t>.000)] [  000(</a:t>
            </a:r>
            <a:r>
              <a:rPr lang="en-US" altLang="ko-KR" sz="700" b="1" dirty="0" err="1"/>
              <a:t>threadid</a:t>
            </a:r>
            <a:r>
              <a:rPr lang="en-US" altLang="ko-KR" sz="700" b="1" dirty="0"/>
              <a:t>)] [</a:t>
            </a:r>
            <a:r>
              <a:rPr lang="ko-KR" altLang="en-US" sz="700" b="1" dirty="0"/>
              <a:t>유형</a:t>
            </a:r>
            <a:r>
              <a:rPr lang="en-US" altLang="ko-KR" sz="700" b="1" dirty="0"/>
              <a:t>(level)]</a:t>
            </a:r>
            <a:r>
              <a:rPr lang="en-US" altLang="ko-KR" sz="700" b="1" dirty="0" err="1"/>
              <a:t>logSource</a:t>
            </a:r>
            <a:r>
              <a:rPr lang="en-US" altLang="ko-KR" sz="700" b="1" dirty="0"/>
              <a:t>(</a:t>
            </a:r>
            <a:r>
              <a:rPr lang="en-US" altLang="ko-KR" sz="700" b="1" dirty="0" err="1"/>
              <a:t>akka.tcp</a:t>
            </a:r>
            <a:r>
              <a:rPr lang="en-US" altLang="ko-KR" sz="700" b="1" dirty="0"/>
              <a:t>://) message(</a:t>
            </a:r>
            <a:r>
              <a:rPr lang="ko-KR" altLang="en-US" sz="700" b="1" dirty="0"/>
              <a:t>내용</a:t>
            </a:r>
            <a:r>
              <a:rPr lang="en-US" altLang="ko-KR" sz="700" b="1" dirty="0"/>
              <a:t>) exception(</a:t>
            </a:r>
            <a:r>
              <a:rPr lang="ko-KR" altLang="en-US" sz="700" b="1" dirty="0"/>
              <a:t>예외</a:t>
            </a:r>
            <a:r>
              <a:rPr lang="en-US" altLang="ko-KR" sz="700" b="1" dirty="0" smtClean="0"/>
              <a:t>)</a:t>
            </a:r>
          </a:p>
          <a:p>
            <a:r>
              <a:rPr lang="en-US" altLang="ko-KR" sz="700" b="1" dirty="0"/>
              <a:t>[</a:t>
            </a:r>
            <a:r>
              <a:rPr lang="ko-KR" altLang="en-US" sz="700" b="1" dirty="0"/>
              <a:t>날짜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년</a:t>
            </a:r>
            <a:r>
              <a:rPr lang="en-US" altLang="ko-KR" sz="700" b="1" dirty="0"/>
              <a:t>/</a:t>
            </a:r>
            <a:r>
              <a:rPr lang="ko-KR" altLang="en-US" sz="700" b="1" dirty="0"/>
              <a:t>월</a:t>
            </a:r>
            <a:r>
              <a:rPr lang="en-US" altLang="ko-KR" sz="700" b="1" dirty="0"/>
              <a:t>/</a:t>
            </a:r>
            <a:r>
              <a:rPr lang="ko-KR" altLang="en-US" sz="700" b="1" dirty="0"/>
              <a:t>일 시</a:t>
            </a:r>
            <a:r>
              <a:rPr lang="en-US" altLang="ko-KR" sz="700" b="1" dirty="0"/>
              <a:t>:</a:t>
            </a:r>
            <a:r>
              <a:rPr lang="ko-KR" altLang="en-US" sz="700" b="1" dirty="0"/>
              <a:t>분</a:t>
            </a:r>
            <a:r>
              <a:rPr lang="en-US" altLang="ko-KR" sz="700" b="1" dirty="0"/>
              <a:t>:</a:t>
            </a:r>
            <a:r>
              <a:rPr lang="ko-KR" altLang="en-US" sz="700" b="1" dirty="0"/>
              <a:t>초</a:t>
            </a:r>
            <a:r>
              <a:rPr lang="en-US" altLang="ko-KR" sz="700" b="1" dirty="0"/>
              <a:t>.000)] [  000(</a:t>
            </a:r>
            <a:r>
              <a:rPr lang="en-US" altLang="ko-KR" sz="700" b="1" dirty="0" err="1"/>
              <a:t>threadid</a:t>
            </a:r>
            <a:r>
              <a:rPr lang="en-US" altLang="ko-KR" sz="700" b="1" dirty="0"/>
              <a:t>)] [</a:t>
            </a:r>
            <a:r>
              <a:rPr lang="ko-KR" altLang="en-US" sz="700" b="1" dirty="0"/>
              <a:t>유형</a:t>
            </a:r>
            <a:r>
              <a:rPr lang="en-US" altLang="ko-KR" sz="700" b="1" dirty="0"/>
              <a:t>(level)]message(</a:t>
            </a:r>
            <a:r>
              <a:rPr lang="ko-KR" altLang="en-US" sz="700" b="1" dirty="0"/>
              <a:t>내용</a:t>
            </a:r>
            <a:r>
              <a:rPr lang="en-US" altLang="ko-KR" sz="700" b="1" dirty="0"/>
              <a:t>) exception(</a:t>
            </a:r>
            <a:r>
              <a:rPr lang="ko-KR" altLang="en-US" sz="700" b="1" dirty="0"/>
              <a:t>예외</a:t>
            </a:r>
            <a:r>
              <a:rPr lang="en-US" altLang="ko-KR" sz="700" b="1" dirty="0" smtClean="0"/>
              <a:t>)</a:t>
            </a:r>
          </a:p>
          <a:p>
            <a:r>
              <a:rPr lang="en-US" altLang="ko-KR" sz="700" b="1" dirty="0"/>
              <a:t>[</a:t>
            </a:r>
            <a:r>
              <a:rPr lang="ko-KR" altLang="en-US" sz="700" b="1" dirty="0"/>
              <a:t>날짜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년</a:t>
            </a:r>
            <a:r>
              <a:rPr lang="en-US" altLang="ko-KR" sz="700" b="1" dirty="0"/>
              <a:t>-</a:t>
            </a:r>
            <a:r>
              <a:rPr lang="ko-KR" altLang="en-US" sz="700" b="1" dirty="0"/>
              <a:t>월</a:t>
            </a:r>
            <a:r>
              <a:rPr lang="en-US" altLang="ko-KR" sz="700" b="1" dirty="0"/>
              <a:t>-</a:t>
            </a:r>
            <a:r>
              <a:rPr lang="ko-KR" altLang="en-US" sz="700" b="1" dirty="0"/>
              <a:t>일 시</a:t>
            </a:r>
            <a:r>
              <a:rPr lang="en-US" altLang="ko-KR" sz="700" b="1" dirty="0"/>
              <a:t>:</a:t>
            </a:r>
            <a:r>
              <a:rPr lang="ko-KR" altLang="en-US" sz="700" b="1" dirty="0"/>
              <a:t>분</a:t>
            </a:r>
            <a:r>
              <a:rPr lang="en-US" altLang="ko-KR" sz="700" b="1" dirty="0"/>
              <a:t>:</a:t>
            </a:r>
            <a:r>
              <a:rPr lang="ko-KR" altLang="en-US" sz="700" b="1" dirty="0"/>
              <a:t>초</a:t>
            </a:r>
            <a:r>
              <a:rPr lang="en-US" altLang="ko-KR" sz="700" b="1" dirty="0"/>
              <a:t>.0000)] [</a:t>
            </a:r>
            <a:r>
              <a:rPr lang="ko-KR" altLang="en-US" sz="700" b="1" dirty="0"/>
              <a:t>유형</a:t>
            </a:r>
            <a:r>
              <a:rPr lang="en-US" altLang="ko-KR" sz="700" b="1" dirty="0"/>
              <a:t>] [P:0000] [T:000]</a:t>
            </a:r>
            <a:r>
              <a:rPr lang="en-US" altLang="ko-KR" sz="700" b="1" dirty="0" err="1"/>
              <a:t>logSource</a:t>
            </a:r>
            <a:r>
              <a:rPr lang="en-US" altLang="ko-KR" sz="700" b="1" dirty="0"/>
              <a:t>(</a:t>
            </a:r>
            <a:r>
              <a:rPr lang="en-US" altLang="ko-KR" sz="700" b="1" dirty="0" err="1"/>
              <a:t>akka.tcp</a:t>
            </a:r>
            <a:r>
              <a:rPr lang="en-US" altLang="ko-KR" sz="700" b="1" dirty="0"/>
              <a:t>://) </a:t>
            </a:r>
            <a:r>
              <a:rPr lang="en-US" altLang="ko-KR" sz="700" b="1" dirty="0" smtClean="0"/>
              <a:t>message(</a:t>
            </a:r>
            <a:r>
              <a:rPr lang="ko-KR" altLang="en-US" sz="700" b="1" dirty="0" smtClean="0"/>
              <a:t>내용</a:t>
            </a:r>
            <a:r>
              <a:rPr lang="en-US" altLang="ko-KR" sz="700" b="1" dirty="0" smtClean="0"/>
              <a:t>)</a:t>
            </a:r>
            <a:endParaRPr lang="en-US" altLang="ko-KR" sz="700" b="1" dirty="0"/>
          </a:p>
          <a:p>
            <a:endParaRPr lang="en-US" altLang="ko-KR" sz="7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3" y="1541432"/>
            <a:ext cx="2615411" cy="12071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295" y="1715579"/>
            <a:ext cx="2565083" cy="1032966"/>
          </a:xfrm>
          <a:prstGeom prst="rect">
            <a:avLst/>
          </a:prstGeom>
        </p:spPr>
      </p:pic>
      <p:cxnSp>
        <p:nvCxnSpPr>
          <p:cNvPr id="20" name="꺾인 연결선 19"/>
          <p:cNvCxnSpPr/>
          <p:nvPr/>
        </p:nvCxnSpPr>
        <p:spPr>
          <a:xfrm>
            <a:off x="6985209" y="5553075"/>
            <a:ext cx="757754" cy="5893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434" y="980023"/>
            <a:ext cx="5023932" cy="266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4"/>
          <p:cNvSpPr>
            <a:spLocks noGrp="1"/>
          </p:cNvSpPr>
          <p:nvPr/>
        </p:nvSpPr>
        <p:spPr>
          <a:xfrm>
            <a:off x="475384" y="267127"/>
            <a:ext cx="1334566" cy="59751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7500" b="1" i="0" kern="1200">
                <a:solidFill>
                  <a:srgbClr val="D1D4CE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rgbClr val="2876BE"/>
                </a:solidFill>
              </a:rPr>
              <a:t>00</a:t>
            </a:r>
            <a:endParaRPr lang="es-ES_tradnl" dirty="0">
              <a:solidFill>
                <a:srgbClr val="2876BE"/>
              </a:solidFill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>
          <a:xfrm>
            <a:off x="1637440" y="134529"/>
            <a:ext cx="11034764" cy="91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3600" b="1" dirty="0" smtClean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3. </a:t>
            </a:r>
            <a:r>
              <a:rPr lang="ko-KR" altLang="en-US" sz="3600" b="1" dirty="0">
                <a:solidFill>
                  <a:srgbClr val="273E8E"/>
                </a:solidFill>
                <a:latin typeface="Raleway Black" charset="0"/>
                <a:ea typeface="Raleway Black" charset="0"/>
                <a:cs typeface="Raleway Black" charset="0"/>
              </a:rPr>
              <a:t>프로젝트 개발 목표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776" y="1183601"/>
            <a:ext cx="200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로그 수집</a:t>
            </a:r>
            <a:endParaRPr lang="en-US" altLang="ko-KR" sz="2400" b="1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1095858" y="4327166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1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30203" y="4377294"/>
            <a:ext cx="357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접속 및 </a:t>
            </a:r>
            <a:r>
              <a:rPr lang="en-US" altLang="ko-KR" sz="1400" b="1" dirty="0"/>
              <a:t>FTP </a:t>
            </a:r>
            <a:r>
              <a:rPr lang="ko-KR" altLang="en-US" sz="1400" b="1" dirty="0"/>
              <a:t>파일 송수신 </a:t>
            </a:r>
            <a:r>
              <a:rPr lang="ko-KR" altLang="en-US" sz="1400" b="1" dirty="0" smtClean="0"/>
              <a:t>기능 확립</a:t>
            </a:r>
            <a:endParaRPr lang="ko-KR" altLang="en-US" sz="1400" b="1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1099229" y="4829173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2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524243" y="4873433"/>
            <a:ext cx="496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요청정보 추가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변경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삭제 기능 구현 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/>
              <a:t>DevExpress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Dialog)</a:t>
            </a:r>
            <a:endParaRPr lang="ko-KR" altLang="en-US" sz="1400" b="1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099229" y="5318338"/>
            <a:ext cx="418800" cy="366673"/>
          </a:xfrm>
          <a:prstGeom prst="roundRect">
            <a:avLst>
              <a:gd name="adj" fmla="val 2513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3</a:t>
            </a:r>
            <a:endParaRPr lang="ko-KR" altLang="en-US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521196" y="5359993"/>
            <a:ext cx="2835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Local </a:t>
            </a:r>
            <a:r>
              <a:rPr lang="ko-KR" altLang="en-US" sz="1400" b="1" dirty="0" smtClean="0"/>
              <a:t>파일 관리 기능 확립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 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폴더 생성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파일 이동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삭제</a:t>
            </a:r>
            <a:endParaRPr lang="en-US" altLang="ko-KR" sz="1400" b="1" dirty="0" smtClean="0"/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- </a:t>
            </a:r>
            <a:r>
              <a:rPr lang="ko-KR" altLang="en-US" sz="1400" b="1" dirty="0" smtClean="0"/>
              <a:t>파일 검색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파일 속성 확인</a:t>
            </a:r>
            <a:endParaRPr lang="ko-KR" altLang="en-US" sz="1400" b="1" dirty="0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0" y="1638300"/>
            <a:ext cx="7267870" cy="23245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46" y="1400149"/>
            <a:ext cx="3596578" cy="2546482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703" y="4218827"/>
            <a:ext cx="2505833" cy="19767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246" y="4377294"/>
            <a:ext cx="2728454" cy="18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1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a:style>
    </a:spDef>
    <a:lnDef>
      <a:spPr>
        <a:ln w="9525">
          <a:solidFill>
            <a:srgbClr val="0000FF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8615</TotalTime>
  <Words>2544</Words>
  <Application>Microsoft Office PowerPoint</Application>
  <PresentationFormat>와이드스크린</PresentationFormat>
  <Paragraphs>513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Raleway Black</vt:lpstr>
      <vt:lpstr>맑은 고딕</vt:lpstr>
      <vt:lpstr>Arial</vt:lpstr>
      <vt:lpstr>Office 테마</vt:lpstr>
      <vt:lpstr>디자인 사용자 지정</vt:lpstr>
      <vt:lpstr>Log 분석 유틸리티 TermProject 설계 ADC팀 (Auto Defect Classification) 박주형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cannonball</dc:creator>
  <cp:lastModifiedBy>jh.park</cp:lastModifiedBy>
  <cp:revision>598</cp:revision>
  <cp:lastPrinted>2020-11-19T13:01:55Z</cp:lastPrinted>
  <dcterms:created xsi:type="dcterms:W3CDTF">2018-06-29T07:00:33Z</dcterms:created>
  <dcterms:modified xsi:type="dcterms:W3CDTF">2023-01-13T01:52:40Z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D:\Project\4.제품관리팀\97.라인별 진행사항\08.16라인\08.12 Prodeca\[미래로시스템]1.2_1.8Format비교.pptx</vt:lpwstr>
  </property>
</Properties>
</file>